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1" r:id="rId3"/>
    <p:sldId id="261" r:id="rId4"/>
    <p:sldId id="284" r:id="rId5"/>
    <p:sldId id="262" r:id="rId6"/>
    <p:sldId id="263" r:id="rId7"/>
    <p:sldId id="272" r:id="rId8"/>
    <p:sldId id="266" r:id="rId9"/>
    <p:sldId id="273" r:id="rId10"/>
    <p:sldId id="279" r:id="rId11"/>
    <p:sldId id="270" r:id="rId12"/>
    <p:sldId id="278" r:id="rId13"/>
    <p:sldId id="274" r:id="rId14"/>
    <p:sldId id="276" r:id="rId15"/>
    <p:sldId id="286" r:id="rId16"/>
    <p:sldId id="267" r:id="rId17"/>
    <p:sldId id="280" r:id="rId18"/>
    <p:sldId id="281" r:id="rId19"/>
    <p:sldId id="282" r:id="rId20"/>
    <p:sldId id="283" r:id="rId21"/>
    <p:sldId id="285" r:id="rId22"/>
    <p:sldId id="287" r:id="rId23"/>
    <p:sldId id="288" r:id="rId24"/>
    <p:sldId id="27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0000"/>
    <a:srgbClr val="143C40"/>
    <a:srgbClr val="6600CC"/>
    <a:srgbClr val="A50021"/>
    <a:srgbClr val="FF0000"/>
    <a:srgbClr val="99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E51CA6-CE36-4653-BC02-A60C16378A31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5F38E4-0641-4CEA-8B4C-69DB11ADB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7BA47-6285-41A5-8702-1D548719C31D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866DC-5F2C-4E3B-B638-F51749AF0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9277C7-F531-4AFA-89FE-DBCA6533F6A6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C784B-61EB-4924-BC9D-3D2E2D6E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468942-67D8-4626-B0C8-D9693BF8F7B3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62356-1B4C-4E75-B896-84167D2D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C2EF3-0C9A-4AEE-B03E-26B907327A4F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D70CB-5A29-417F-A9CF-F76FF8636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30CE1F-C49F-4612-8F31-D530AFE3D832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FD485-A3BE-4091-801F-438F42E7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D93960-C995-4ACB-9FE0-2C639AA09A2C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5B224-566C-4678-BBCD-7BC0888A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4D870-2FA2-4D73-AA32-8E0EB8EDBD96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F322BA-181D-4CA2-9D27-A5FA8019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A6CC3-BF84-44A0-9436-3F3C663613A8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E899C-1BA4-4F6D-99D8-F3FD77040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7B9BB1-2667-4614-A7C9-69983CE3F992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D36D8D-4DBE-4126-A2E3-4302EC1AA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45000">
              <a:schemeClr val="bg2">
                <a:shade val="68000"/>
                <a:satMod val="155000"/>
              </a:schemeClr>
            </a:gs>
            <a:gs pos="100000">
              <a:schemeClr val="bg2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428065-DC2F-44F9-BC28-8E451FC8D20C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403C8B-F440-4231-A32B-FC550FBAE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1628775"/>
            <a:ext cx="7772400" cy="2643188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br>
              <a:rPr lang="ru-RU" sz="2000" b="0" dirty="0">
                <a:solidFill>
                  <a:srgbClr val="C00000"/>
                </a:solidFill>
                <a:effectLst/>
              </a:rPr>
            </a:br>
            <a:br>
              <a:rPr lang="ru-RU" sz="2000" b="0" dirty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2800" i="1" dirty="0">
                <a:solidFill>
                  <a:srgbClr val="990033"/>
                </a:solidFill>
                <a:effectLst/>
                <a:latin typeface="Arial" charset="0"/>
              </a:rPr>
              <a:t>«Использование активных методов и приёмов технологии развития критического мышления на уроках ОРКСЭ»</a:t>
            </a:r>
            <a:r>
              <a:rPr lang="ru-RU" sz="2000" b="0" dirty="0">
                <a:solidFill>
                  <a:srgbClr val="C0000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258888" y="3933825"/>
            <a:ext cx="73183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dirty="0">
              <a:latin typeface="Calibri" pitchFamily="34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Calibri" pitchFamily="34" charset="0"/>
              </a:rPr>
              <a:t>   </a:t>
            </a:r>
          </a:p>
          <a:p>
            <a:pPr algn="r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Учитель начальных классов:</a:t>
            </a:r>
          </a:p>
          <a:p>
            <a:pPr algn="r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Юдина Татьяна Валентиновна</a:t>
            </a:r>
          </a:p>
          <a:p>
            <a:pPr algn="r"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МАОУ «Гимназия «Краснообская»</a:t>
            </a:r>
          </a:p>
        </p:txBody>
      </p:sp>
      <p:pic>
        <p:nvPicPr>
          <p:cNvPr id="12291" name="Picture 4" descr="http://muftiyat.kg/sites/default/files/photo/tavola_rotonda.jpg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620713"/>
            <a:ext cx="2436812" cy="1830387"/>
          </a:xfr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8069" y="4440248"/>
            <a:ext cx="1784086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4899025"/>
          </a:xfrm>
        </p:spPr>
        <p:txBody>
          <a:bodyPr lIns="91440" tIns="45720"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повысить уровень энергии в группе, прийти в бодрое настроение, активно подвигаться перед началом работы.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>
                <a:solidFill>
                  <a:srgbClr val="0A340A"/>
                </a:solidFill>
              </a:rPr>
              <a:t>                </a:t>
            </a:r>
          </a:p>
          <a:p>
            <a:pPr marL="0" indent="0" eaLnBrk="1" hangingPunct="1">
              <a:buFont typeface="Wingdings 2" pitchFamily="18" charset="2"/>
              <a:buNone/>
            </a:pPr>
            <a:br>
              <a:rPr lang="ru-RU" b="1">
                <a:solidFill>
                  <a:srgbClr val="0A340A"/>
                </a:solidFill>
              </a:rPr>
            </a:br>
            <a:r>
              <a:rPr lang="ru-RU" b="1">
                <a:solidFill>
                  <a:srgbClr val="FFFF00"/>
                </a:solidFill>
              </a:rPr>
              <a:t> </a:t>
            </a:r>
            <a:br>
              <a:rPr lang="ru-RU" b="1">
                <a:solidFill>
                  <a:srgbClr val="FFFF00"/>
                </a:solidFill>
              </a:rPr>
            </a:br>
            <a:br>
              <a:rPr lang="ru-RU" sz="2000" b="1">
                <a:solidFill>
                  <a:srgbClr val="FFFF00"/>
                </a:solidFill>
              </a:rPr>
            </a:br>
            <a:endParaRPr lang="ru-RU"/>
          </a:p>
        </p:txBody>
      </p:sp>
      <p:sp>
        <p:nvSpPr>
          <p:cNvPr id="20482" name="Заголовок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400">
              <a:effectLst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8155">
            <a:off x="5508625" y="3068638"/>
            <a:ext cx="3192463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 descr="C:\Users\PC\Desktop\animashki-sport-13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13100"/>
            <a:ext cx="228123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PC\Desktop\animashki-sport-13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00338" y="4292600"/>
            <a:ext cx="23574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331913" y="2636838"/>
            <a:ext cx="4103687" cy="574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8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«ЧЕТЫРЕ   СТИХИИ»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2888" y="436861"/>
            <a:ext cx="4572032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МЕТОДЫ   РЕЛАКСАЦИИ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0298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b="1" dirty="0">
                <a:solidFill>
                  <a:srgbClr val="800000"/>
                </a:solidFill>
                <a:cs typeface="+mn-cs"/>
              </a:rPr>
              <a:t>имя 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5615F9"/>
                </a:solidFill>
                <a:cs typeface="Arial" charset="0"/>
              </a:rPr>
              <a:t>ПРАВИЛО СОСТАВЛЕНИЯ  СИНКВЕЙНА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800000"/>
                </a:solidFill>
              </a:rPr>
              <a:t>Предложение  из четырёх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100" b="1" dirty="0">
                <a:cs typeface="+mn-cs"/>
              </a:rPr>
              <a:t>Слово, связанное с первым словом , отражает сущность темы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5013325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sz="3200" b="0" i="1">
              <a:solidFill>
                <a:srgbClr val="5615F9"/>
              </a:solidFill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i="1" u="sng">
                <a:solidFill>
                  <a:srgbClr val="A50021"/>
                </a:solidFill>
                <a:latin typeface="Times New Roman" pitchFamily="18" charset="0"/>
              </a:rPr>
              <a:t>Цели проведения «Синквейна»:</a:t>
            </a:r>
            <a:r>
              <a:rPr lang="ru-RU" sz="3600" b="1" i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b="1" i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ru-RU" sz="3600" b="1" i="1">
                <a:solidFill>
                  <a:srgbClr val="6600CC"/>
                </a:solidFill>
                <a:latin typeface="Times New Roman" pitchFamily="18" charset="0"/>
              </a:rPr>
              <a:t> обогащает словарный запас;</a:t>
            </a:r>
          </a:p>
          <a:p>
            <a:pPr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ru-RU" sz="3600" b="1" i="1">
                <a:solidFill>
                  <a:srgbClr val="6600CC"/>
                </a:solidFill>
                <a:latin typeface="Times New Roman" pitchFamily="18" charset="0"/>
              </a:rPr>
              <a:t> учит формулировать идею (ключевую фразу);</a:t>
            </a:r>
          </a:p>
          <a:p>
            <a:pPr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ru-RU" sz="3600" b="1" i="1">
                <a:solidFill>
                  <a:srgbClr val="6600CC"/>
                </a:solidFill>
                <a:latin typeface="Times New Roman" pitchFamily="18" charset="0"/>
              </a:rPr>
              <a:t> позволяет почувствовать себя хоть на мгновение творцом;</a:t>
            </a:r>
          </a:p>
          <a:p>
            <a:pPr>
              <a:lnSpc>
                <a:spcPct val="80000"/>
              </a:lnSpc>
              <a:buFont typeface="Wingdings 2" pitchFamily="18" charset="2"/>
              <a:buBlip>
                <a:blip r:embed="rId2"/>
              </a:buBlip>
            </a:pPr>
            <a:r>
              <a:rPr lang="ru-RU" sz="3600" b="1" i="1">
                <a:solidFill>
                  <a:srgbClr val="6600CC"/>
                </a:solidFill>
                <a:latin typeface="Times New Roman" pitchFamily="18" charset="0"/>
              </a:rPr>
              <a:t> получается у всех.</a:t>
            </a:r>
          </a:p>
          <a:p>
            <a:pPr>
              <a:lnSpc>
                <a:spcPct val="80000"/>
              </a:lnSpc>
            </a:pPr>
            <a:endParaRPr lang="ru-RU" sz="36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8" name="Picture 10" descr="Картинка 37 из 261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 r="8696" b="17390"/>
          <a:stretch>
            <a:fillRect/>
          </a:stretch>
        </p:blipFill>
        <p:spPr bwMode="auto">
          <a:xfrm>
            <a:off x="7164388" y="400526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3473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800000"/>
                </a:solidFill>
              </a:rPr>
              <a:t>СЕМЬЯ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385" y="106339"/>
            <a:ext cx="7786742" cy="646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rgbClr val="5615F9"/>
                </a:solidFill>
                <a:cs typeface="Arial" charset="0"/>
              </a:rPr>
              <a:t>СИНКВЕЙН</a:t>
            </a:r>
            <a:endParaRPr lang="ru-RU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60422" y="207802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E2C3E"/>
                </a:solidFill>
              </a:rPr>
              <a:t>ДРУЖНАЯ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E2C3E"/>
                </a:solidFill>
              </a:rPr>
              <a:t>КРЕПКАЯ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747" y="3303587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800000"/>
                </a:solidFill>
              </a:rPr>
              <a:t>заботится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95641" y="3303587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800000"/>
                </a:solidFill>
              </a:rPr>
              <a:t>любит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18261" y="3303587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800000"/>
                </a:solidFill>
              </a:rPr>
              <a:t>воспитывает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556" y="4454526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143C40"/>
                </a:solidFill>
              </a:rPr>
              <a:t>СЕМЬЯ – МОЯ НАДЁЖНАЯ КРЕПОСТЬ.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9994" y="5678503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A50021"/>
                </a:solidFill>
              </a:rPr>
              <a:t>ВЗАИМОПОНИМАНИЕ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B7F246-EB95-44FC-8A45-F06DD1C3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" y="0"/>
            <a:ext cx="1469263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14290"/>
            <a:ext cx="5000660" cy="46166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848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Метод «СИНКВЕЙН»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АКТИВНЫЙ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000108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ДЕЯТЕЛЬНОСТНЫЙ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357694"/>
            <a:ext cx="8715436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Стимулирует познавательную деятельность обучающихся</a:t>
            </a:r>
            <a:r>
              <a:rPr lang="ru-RU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РАЗВИВАЕТ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307181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АКТИВИЗИРУЕТ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071810"/>
            <a:ext cx="2286016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01ADAC-5F4A-4745-90A7-007BDE52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" y="24814"/>
            <a:ext cx="1469263" cy="1475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CE43-7A84-434C-93FF-879AB1C24089}"/>
              </a:ext>
            </a:extLst>
          </p:cNvPr>
          <p:cNvSpPr txBox="1"/>
          <p:nvPr/>
        </p:nvSpPr>
        <p:spPr>
          <a:xfrm>
            <a:off x="468344" y="1373358"/>
            <a:ext cx="8160448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ОРКСЭ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Нравственный, полезный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Учит, наставляет, помогает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подготовки к уроку.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Внутренний мир.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3FD3E-C883-4C6A-855F-C03D123E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3" y="434684"/>
            <a:ext cx="7955970" cy="9083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D8E585-4492-44F0-BD11-2E921D6A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4" y="434684"/>
            <a:ext cx="14692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55650" y="0"/>
            <a:ext cx="8183563" cy="51847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 «толстых»  и  «тонких»  вопросов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4572008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5635" name="Group 35"/>
          <p:cNvGraphicFramePr>
            <a:graphicFrameLocks noGrp="1"/>
          </p:cNvGraphicFramePr>
          <p:nvPr/>
        </p:nvGraphicFramePr>
        <p:xfrm>
          <a:off x="428625" y="1136650"/>
          <a:ext cx="8286750" cy="4955540"/>
        </p:xfrm>
        <a:graphic>
          <a:graphicData uri="http://schemas.openxmlformats.org/drawingml/2006/table">
            <a:tbl>
              <a:tblPr/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«толстые» вопросы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«тонкие»  вопросы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Объясните,  почему…?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 Кто 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Как  вы  считаете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 Что 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Чем  отличается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 Согласны  ли  вы…?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Почему  вы  думаете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 Будет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Подумайте,  а  могло  ли  быть  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по- другому…?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 Когда …?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 Предположите,  что  будет,  если …?  и   т.д.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 Верно  ли …?  и т.д.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Ответы  на  эти  вопросы  тре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буют  развёрнутого  ответа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sng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Ответы  на  эти  вопросы  требуют  односложного  ответа</a:t>
                      </a:r>
                    </a:p>
                  </a:txBody>
                  <a:tcPr horzOverflow="overflow">
                    <a:lnL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2" y="121112"/>
            <a:ext cx="1464880" cy="147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8229600" cy="4525963"/>
          </a:xfrm>
        </p:spPr>
        <p:txBody>
          <a:bodyPr lIns="91440" tIns="45720"/>
          <a:lstStyle/>
          <a:p>
            <a:pPr algn="ctr">
              <a:buFont typeface="Wingdings 2" pitchFamily="18" charset="2"/>
              <a:buNone/>
            </a:pPr>
            <a:r>
              <a:rPr lang="ru-RU" sz="4000" b="1" i="1" u="sng">
                <a:solidFill>
                  <a:srgbClr val="FF0000"/>
                </a:solidFill>
                <a:latin typeface="Times New Roman" pitchFamily="18" charset="0"/>
              </a:rPr>
              <a:t>Рефлексия</a:t>
            </a:r>
          </a:p>
          <a:p>
            <a:r>
              <a:rPr lang="ru-RU" b="1" i="1" u="sng">
                <a:solidFill>
                  <a:srgbClr val="6600CC"/>
                </a:solidFill>
                <a:latin typeface="Times New Roman" pitchFamily="18" charset="0"/>
              </a:rPr>
              <a:t>Большой палец</a:t>
            </a:r>
            <a:r>
              <a:rPr lang="ru-RU" b="1" i="1">
                <a:solidFill>
                  <a:srgbClr val="6600CC"/>
                </a:solidFill>
                <a:latin typeface="Times New Roman" pitchFamily="18" charset="0"/>
              </a:rPr>
              <a:t> – сегодня для меня было важно и интересно…</a:t>
            </a:r>
            <a:endParaRPr lang="ru-RU" b="1" i="1" u="sng">
              <a:solidFill>
                <a:srgbClr val="6600CC"/>
              </a:solidFill>
              <a:latin typeface="Times New Roman" pitchFamily="18" charset="0"/>
            </a:endParaRPr>
          </a:p>
          <a:p>
            <a:r>
              <a:rPr lang="ru-RU" b="1" i="1" u="sng">
                <a:solidFill>
                  <a:srgbClr val="6600CC"/>
                </a:solidFill>
                <a:latin typeface="Times New Roman" pitchFamily="18" charset="0"/>
              </a:rPr>
              <a:t>Указательный</a:t>
            </a:r>
            <a:r>
              <a:rPr lang="ru-RU" b="1" i="1">
                <a:solidFill>
                  <a:srgbClr val="6600CC"/>
                </a:solidFill>
                <a:latin typeface="Times New Roman" pitchFamily="18" charset="0"/>
              </a:rPr>
              <a:t> – я получил рекомендации…</a:t>
            </a:r>
            <a:endParaRPr lang="ru-RU" b="1" i="1" u="sng">
              <a:solidFill>
                <a:srgbClr val="6600CC"/>
              </a:solidFill>
              <a:latin typeface="Times New Roman" pitchFamily="18" charset="0"/>
            </a:endParaRPr>
          </a:p>
          <a:p>
            <a:r>
              <a:rPr lang="ru-RU" b="1" i="1" u="sng">
                <a:solidFill>
                  <a:srgbClr val="6600CC"/>
                </a:solidFill>
                <a:latin typeface="Times New Roman" pitchFamily="18" charset="0"/>
              </a:rPr>
              <a:t>Средний</a:t>
            </a:r>
            <a:r>
              <a:rPr lang="ru-RU" b="1" i="1">
                <a:solidFill>
                  <a:srgbClr val="6600CC"/>
                </a:solidFill>
                <a:latin typeface="Times New Roman" pitchFamily="18" charset="0"/>
              </a:rPr>
              <a:t> – мне было трудно…</a:t>
            </a:r>
            <a:endParaRPr lang="ru-RU" b="1" i="1" u="sng">
              <a:solidFill>
                <a:srgbClr val="6600CC"/>
              </a:solidFill>
              <a:latin typeface="Times New Roman" pitchFamily="18" charset="0"/>
            </a:endParaRPr>
          </a:p>
          <a:p>
            <a:r>
              <a:rPr lang="ru-RU" b="1" i="1" u="sng">
                <a:solidFill>
                  <a:srgbClr val="6600CC"/>
                </a:solidFill>
                <a:latin typeface="Times New Roman" pitchFamily="18" charset="0"/>
              </a:rPr>
              <a:t>Безымянный</a:t>
            </a:r>
            <a:r>
              <a:rPr lang="ru-RU" b="1" i="1">
                <a:solidFill>
                  <a:srgbClr val="6600CC"/>
                </a:solidFill>
                <a:latin typeface="Times New Roman" pitchFamily="18" charset="0"/>
              </a:rPr>
              <a:t> – моя оценка мастер-класса…</a:t>
            </a:r>
            <a:endParaRPr lang="ru-RU" b="1" i="1" u="sng">
              <a:solidFill>
                <a:srgbClr val="6600CC"/>
              </a:solidFill>
              <a:latin typeface="Times New Roman" pitchFamily="18" charset="0"/>
            </a:endParaRPr>
          </a:p>
          <a:p>
            <a:r>
              <a:rPr lang="ru-RU" b="1" i="1" u="sng">
                <a:solidFill>
                  <a:srgbClr val="6600CC"/>
                </a:solidFill>
                <a:latin typeface="Times New Roman" pitchFamily="18" charset="0"/>
              </a:rPr>
              <a:t>Мизинец</a:t>
            </a:r>
            <a:r>
              <a:rPr lang="ru-RU" b="1" i="1">
                <a:solidFill>
                  <a:srgbClr val="6600CC"/>
                </a:solidFill>
                <a:latin typeface="Times New Roman" pitchFamily="18" charset="0"/>
              </a:rPr>
              <a:t> – для меня было недостаточно…</a:t>
            </a:r>
          </a:p>
        </p:txBody>
      </p:sp>
      <p:sp>
        <p:nvSpPr>
          <p:cNvPr id="26626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468313" y="5013325"/>
            <a:ext cx="8183562" cy="10509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ru-RU" sz="2000" u="sng">
                <a:solidFill>
                  <a:srgbClr val="FF0000"/>
                </a:solidFill>
                <a:effectLst/>
              </a:rPr>
            </a:br>
            <a:endParaRPr lang="ru-RU" sz="200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3389">
            <a:off x="1116013" y="3860800"/>
            <a:ext cx="257968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21163"/>
            <a:ext cx="25479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3994F-FF63-43BD-8DBF-B23FBCE6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35D3C-4066-40C0-9189-6D44CE7F9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835CB-7D22-4B2F-83E9-AC8885A0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4" y="332656"/>
            <a:ext cx="8457972" cy="6192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BEC0B6-6F0F-4861-8A7D-DC60DD7F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4" y="308112"/>
            <a:ext cx="14692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64C0D-0168-4DFF-A606-E9E6807B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«Милосердие и сострадание»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759C7-B895-41A4-8149-4AF76945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31" y="476672"/>
            <a:ext cx="6427537" cy="413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67DE9-0018-4A62-A7D6-C6F7AB38030C}"/>
              </a:ext>
            </a:extLst>
          </p:cNvPr>
          <p:cNvSpPr txBox="1"/>
          <p:nvPr/>
        </p:nvSpPr>
        <p:spPr>
          <a:xfrm>
            <a:off x="971600" y="573325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Понятийное колесо на уроке ОРКСЭ в 4 классе.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414D3B-F2FD-49AB-935D-BC28B4B9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8688"/>
            <a:ext cx="14692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-315913"/>
            <a:ext cx="8183563" cy="105092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i="1" u="sng">
                <a:solidFill>
                  <a:srgbClr val="A50021"/>
                </a:solidFill>
                <a:effectLst/>
                <a:latin typeface="Times New Roman" pitchFamily="18" charset="0"/>
              </a:rPr>
              <a:t>Что такое критическое мышление?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765175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Это способ добывать знания;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6600CC"/>
                </a:solidFill>
                <a:latin typeface="Times New Roman" pitchFamily="18" charset="0"/>
              </a:rPr>
              <a:t>умение анализировать, оценивать, выносить обоснованное суждение;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66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умение вырабатывать собственное мнение по изучаемой проблеме;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333399"/>
                </a:solidFill>
                <a:latin typeface="Times New Roman" pitchFamily="18" charset="0"/>
              </a:rPr>
              <a:t>умение применять знание, как в стандартной, так и в нестандартной ситуации;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открытое мышление, развивающееся путём наложения новой информации на жизненный личный опыт;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333399"/>
                </a:solidFill>
                <a:latin typeface="Times New Roman" pitchFamily="18" charset="0"/>
              </a:rPr>
              <a:t>отправная точка для развития творческого мышления.</a:t>
            </a:r>
          </a:p>
          <a:p>
            <a:pPr eaLnBrk="1" hangingPunct="1">
              <a:lnSpc>
                <a:spcPct val="80000"/>
              </a:lnSpc>
            </a:pPr>
            <a:endParaRPr lang="ru-RU" sz="2400" b="1" i="1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latin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4906" y="5059372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0040FA-E266-40BA-AF27-B707C81AD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5667476"/>
            <a:ext cx="8183880" cy="42062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«ЗХУ»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1FA040-3C80-41B6-94D8-B1234FFC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1" y="1628800"/>
            <a:ext cx="8049978" cy="288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8F2D1-82BA-43F3-BBE8-F7D82E2BAD04}"/>
              </a:ext>
            </a:extLst>
          </p:cNvPr>
          <p:cNvSpPr txBox="1"/>
          <p:nvPr/>
        </p:nvSpPr>
        <p:spPr>
          <a:xfrm>
            <a:off x="2286000" y="492368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Стадия «Вызов»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325F96-3668-4202-A39D-95A6CCB4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311942"/>
            <a:ext cx="14692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75A57-2BF4-45B2-BE77-A83E27B6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осмысления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C34DE0-E41F-48E2-99B3-45D8BF535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D15F2-8A1A-4094-A989-101573B9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9" y="1420196"/>
            <a:ext cx="8260796" cy="3384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DB5F5-DF03-48BD-956C-59D29C9A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9" y="332656"/>
            <a:ext cx="146926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E069B-7CFD-4647-A0F9-886FA121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11649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kumimoji="0" lang="ru-RU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(«Рыбная кость»)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EF3C5-C5DE-4530-9244-08F1F3B55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0"/>
          <a:stretch/>
        </p:blipFill>
        <p:spPr>
          <a:xfrm>
            <a:off x="1592738" y="620688"/>
            <a:ext cx="5958524" cy="38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5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5A8C8C-C76F-4B7B-8A5B-C6BB5BE14472}"/>
              </a:ext>
            </a:extLst>
          </p:cNvPr>
          <p:cNvSpPr txBox="1"/>
          <p:nvPr/>
        </p:nvSpPr>
        <p:spPr>
          <a:xfrm>
            <a:off x="851816" y="808199"/>
            <a:ext cx="7560840" cy="40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«Добиться успеха не означает, что вы должны сделать что-либо исключительное – это означает, что вы должны то же, что и все, только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исключительно хорошо!»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61C54-0B66-4C46-8F3B-BBE9E2B8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342951"/>
            <a:ext cx="1944216" cy="19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PC\Desktop\spasibo_27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60350"/>
            <a:ext cx="5287963" cy="61801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140700" cy="4684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i="1" u="sng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Что даёт применение технологии?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000" b="1" i="1" u="sng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умение работать в группе;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умение графически оформить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текстовый материал;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умение творчески интерпретировать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имеющуюся информацию;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умение распределить информацию по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степени новизны и значимости;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умение обобщить полученные знания;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чтения, включающей в себя умение ориентироваться в источниках информации, пользоваться разными стратегиями чтения, адекватно понимать прочитанное, сортировать информацию с точки зрения ее                        важности, «отсеивать» второстепенную, критически оценивать новые знания, делать выводы и обобщения.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b="1" i="1">
              <a:solidFill>
                <a:srgbClr val="0000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000125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0755" y="4800610"/>
            <a:ext cx="1784087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3F803-2F4A-4371-AFD5-F3C5D334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99660-369D-4E91-8C73-5D635D715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6EA44-C6C3-45E7-B15D-ACB7DEF4B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239"/>
            <a:ext cx="8496944" cy="61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>
                <a:solidFill>
                  <a:srgbClr val="50141B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i="1" u="sng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Письменные приёмы: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i="1">
                <a:solidFill>
                  <a:srgbClr val="14425D"/>
                </a:solidFill>
                <a:latin typeface="Times New Roman" pitchFamily="18" charset="0"/>
                <a:cs typeface="Times New Roman" pitchFamily="18" charset="0"/>
              </a:rPr>
              <a:t> Написание эссе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i="1">
                <a:solidFill>
                  <a:srgbClr val="14425D"/>
                </a:solidFill>
                <a:latin typeface="Times New Roman" pitchFamily="18" charset="0"/>
                <a:cs typeface="Times New Roman" pitchFamily="18" charset="0"/>
              </a:rPr>
              <a:t> Составление телеграммы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i="1">
                <a:solidFill>
                  <a:srgbClr val="14425D"/>
                </a:solidFill>
                <a:latin typeface="Times New Roman" pitchFamily="18" charset="0"/>
                <a:cs typeface="Times New Roman" pitchFamily="18" charset="0"/>
              </a:rPr>
              <a:t> Стихотворение по алгоритму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i="1">
                <a:solidFill>
                  <a:srgbClr val="14425D"/>
                </a:solidFill>
                <a:latin typeface="Times New Roman" pitchFamily="18" charset="0"/>
                <a:cs typeface="Times New Roman" pitchFamily="18" charset="0"/>
              </a:rPr>
              <a:t> Нарисуй счастье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i="1">
                <a:solidFill>
                  <a:srgbClr val="14425D"/>
                </a:solidFill>
                <a:latin typeface="Times New Roman" pitchFamily="18" charset="0"/>
                <a:cs typeface="Times New Roman" pitchFamily="18" charset="0"/>
              </a:rPr>
              <a:t> Письмо по кругу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357563"/>
            <a:ext cx="206533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6250"/>
            <a:ext cx="2286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05263"/>
            <a:ext cx="2105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013325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750" y="115888"/>
            <a:ext cx="81835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>
                <a:solidFill>
                  <a:srgbClr val="FF0000"/>
                </a:solidFill>
              </a:rPr>
              <a:t>  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331913" y="1341438"/>
            <a:ext cx="6811962" cy="5027612"/>
            <a:chOff x="2601" y="9122"/>
            <a:chExt cx="7740" cy="5220"/>
          </a:xfrm>
        </p:grpSpPr>
        <p:sp>
          <p:nvSpPr>
            <p:cNvPr id="16388" name="Oval 3"/>
            <p:cNvSpPr>
              <a:spLocks noChangeArrowheads="1"/>
            </p:cNvSpPr>
            <p:nvPr/>
          </p:nvSpPr>
          <p:spPr bwMode="auto">
            <a:xfrm>
              <a:off x="5481" y="11225"/>
              <a:ext cx="18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Ключевое слово</a:t>
              </a:r>
            </a:p>
            <a:p>
              <a:pPr algn="ctr"/>
              <a:endParaRPr lang="ru-RU" sz="1400" b="1"/>
            </a:p>
          </p:txBody>
        </p:sp>
        <p:sp>
          <p:nvSpPr>
            <p:cNvPr id="16389" name="Oval 4"/>
            <p:cNvSpPr>
              <a:spLocks noChangeArrowheads="1"/>
            </p:cNvSpPr>
            <p:nvPr/>
          </p:nvSpPr>
          <p:spPr bwMode="auto">
            <a:xfrm>
              <a:off x="314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Категория 1</a:t>
              </a:r>
            </a:p>
          </p:txBody>
        </p:sp>
        <p:sp>
          <p:nvSpPr>
            <p:cNvPr id="16390" name="Oval 5"/>
            <p:cNvSpPr>
              <a:spLocks noChangeArrowheads="1"/>
            </p:cNvSpPr>
            <p:nvPr/>
          </p:nvSpPr>
          <p:spPr bwMode="auto">
            <a:xfrm>
              <a:off x="314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Категория 4</a:t>
              </a:r>
            </a:p>
          </p:txBody>
        </p:sp>
        <p:sp>
          <p:nvSpPr>
            <p:cNvPr id="16391" name="Oval 6"/>
            <p:cNvSpPr>
              <a:spLocks noChangeArrowheads="1"/>
            </p:cNvSpPr>
            <p:nvPr/>
          </p:nvSpPr>
          <p:spPr bwMode="auto">
            <a:xfrm>
              <a:off x="746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Категория 3</a:t>
              </a:r>
            </a:p>
          </p:txBody>
        </p:sp>
        <p:sp>
          <p:nvSpPr>
            <p:cNvPr id="16392" name="Oval 7"/>
            <p:cNvSpPr>
              <a:spLocks noChangeArrowheads="1"/>
            </p:cNvSpPr>
            <p:nvPr/>
          </p:nvSpPr>
          <p:spPr bwMode="auto">
            <a:xfrm>
              <a:off x="710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/>
                <a:t>Категория 2</a:t>
              </a:r>
            </a:p>
          </p:txBody>
        </p:sp>
        <p:sp>
          <p:nvSpPr>
            <p:cNvPr id="16393" name="Oval 8"/>
            <p:cNvSpPr>
              <a:spLocks noChangeArrowheads="1"/>
            </p:cNvSpPr>
            <p:nvPr/>
          </p:nvSpPr>
          <p:spPr bwMode="auto">
            <a:xfrm>
              <a:off x="2961" y="1074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4" name="Oval 9"/>
            <p:cNvSpPr>
              <a:spLocks noChangeArrowheads="1"/>
            </p:cNvSpPr>
            <p:nvPr/>
          </p:nvSpPr>
          <p:spPr bwMode="auto">
            <a:xfrm>
              <a:off x="2601" y="1146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5" name="Oval 10"/>
            <p:cNvSpPr>
              <a:spLocks noChangeArrowheads="1"/>
            </p:cNvSpPr>
            <p:nvPr/>
          </p:nvSpPr>
          <p:spPr bwMode="auto">
            <a:xfrm>
              <a:off x="4746" y="1371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6" name="Oval 11"/>
            <p:cNvSpPr>
              <a:spLocks noChangeArrowheads="1"/>
            </p:cNvSpPr>
            <p:nvPr/>
          </p:nvSpPr>
          <p:spPr bwMode="auto">
            <a:xfrm>
              <a:off x="3141" y="136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638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>
              <a:off x="6741" y="130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854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>
              <a:off x="9801" y="103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5841" y="102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6381" y="94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8901" y="91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6404" name="Oval 19"/>
            <p:cNvSpPr>
              <a:spLocks noChangeArrowheads="1"/>
            </p:cNvSpPr>
            <p:nvPr/>
          </p:nvSpPr>
          <p:spPr bwMode="auto">
            <a:xfrm>
              <a:off x="5481" y="966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99"/>
                </a:solidFill>
              </a:endParaRPr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>
              <a:off x="5121" y="10382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 flipH="1">
              <a:off x="6741" y="10382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>
              <a:off x="710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 flipH="1">
              <a:off x="476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 flipH="1">
              <a:off x="3321" y="1038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 flipH="1">
              <a:off x="2961" y="112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 flipV="1">
              <a:off x="5121" y="984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>
              <a:off x="5301" y="10202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6921" y="9842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 flipH="1">
              <a:off x="8901" y="966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0"/>
            <p:cNvSpPr>
              <a:spLocks noChangeShapeType="1"/>
            </p:cNvSpPr>
            <p:nvPr/>
          </p:nvSpPr>
          <p:spPr bwMode="auto">
            <a:xfrm flipH="1" flipV="1">
              <a:off x="9261" y="10382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31"/>
            <p:cNvSpPr>
              <a:spLocks noChangeShapeType="1"/>
            </p:cNvSpPr>
            <p:nvPr/>
          </p:nvSpPr>
          <p:spPr bwMode="auto">
            <a:xfrm flipH="1">
              <a:off x="3291" y="1329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Line 32"/>
            <p:cNvSpPr>
              <a:spLocks noChangeShapeType="1"/>
            </p:cNvSpPr>
            <p:nvPr/>
          </p:nvSpPr>
          <p:spPr bwMode="auto">
            <a:xfrm flipV="1">
              <a:off x="7281" y="130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Line 33"/>
            <p:cNvSpPr>
              <a:spLocks noChangeShapeType="1"/>
            </p:cNvSpPr>
            <p:nvPr/>
          </p:nvSpPr>
          <p:spPr bwMode="auto">
            <a:xfrm flipV="1">
              <a:off x="6741" y="1362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Line 34"/>
            <p:cNvSpPr>
              <a:spLocks noChangeShapeType="1"/>
            </p:cNvSpPr>
            <p:nvPr/>
          </p:nvSpPr>
          <p:spPr bwMode="auto">
            <a:xfrm>
              <a:off x="8811" y="1342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Line 35"/>
            <p:cNvSpPr>
              <a:spLocks noChangeShapeType="1"/>
            </p:cNvSpPr>
            <p:nvPr/>
          </p:nvSpPr>
          <p:spPr bwMode="auto">
            <a:xfrm>
              <a:off x="4761" y="13374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-100013"/>
            <a:ext cx="8183563" cy="105092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i="1" u="sng">
                <a:solidFill>
                  <a:srgbClr val="A50021"/>
                </a:solidFill>
                <a:effectLst/>
                <a:latin typeface="Times New Roman" pitchFamily="18" charset="0"/>
              </a:rPr>
              <a:t>Алгоритм составления кластера: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Посередине чистого листа (классной доски)  написать ключевое слово или предложение, которое является «сердцем» идеи, темы.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Вокруг «накидать» слова или предложения, выражающие идеи, факты, образы, подходящие для данной темы.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По мере записи, 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3118" y="4802197"/>
            <a:ext cx="1784088" cy="179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>
                <a:solidFill>
                  <a:srgbClr val="FF0000"/>
                </a:solidFill>
              </a:rPr>
              <a:t>Тема: «Добро и зло»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45561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1643063"/>
            <a:ext cx="35893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503238" y="214313"/>
            <a:ext cx="8183562" cy="47863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ЛАДНАЯ СЕМЬЯ  (китайская притча)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Жила-была на свете семья. Не простая семья. Более 100 человек насчитывалось в ней. Мало ли таких семей? Да, не мало. Но это семья была особая. Ни ссор, ни ругани, ни драк, ни раздоров. Дошел слух об этой семье до самого владыки. И решил он проверить, правду ли говорят люди. Прибыл он в село, и душа его порадовалась: чистота и порядок, красота и мир. Хорошо детям, спокойно старикам.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Удивился владыка и решил узнать, как добилась всего этого семья. Пришел он к старейшине. «Расскажи»,- говорит. Долго писал что-то на бумаге старейшина. А, когда написал, протянул владыке. Всего 3 слова были написаны на бумаге:</a:t>
            </a:r>
            <a:r>
              <a:rPr lang="ru-RU" sz="200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ЛЮБОВЬ, ПРОЩЕНИЕ, ТЕРПЕНИЕ». </a:t>
            </a:r>
            <a:r>
              <a:rPr 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в конце листа:</a:t>
            </a:r>
            <a:r>
              <a:rPr lang="ru-RU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СТО РАЗ ЛЮБОВЬ, СТО РАЗ ПРОЩЕНИЕ, СТО РАЗ ТЕРПЕНИЕ</a:t>
            </a:r>
            <a:r>
              <a:rPr lang="ru-RU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-И все?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-Да, - отвечал старик, - это и есть основа жизни всякой хорошей семьи.- И подумав, добавил: "И мира тоже".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437063"/>
            <a:ext cx="3357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08500"/>
            <a:ext cx="27892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947</TotalTime>
  <Words>881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Аспект</vt:lpstr>
      <vt:lpstr>  «Использование активных методов и приёмов технологии развития критического мышления на уроках ОРКСЭ» </vt:lpstr>
      <vt:lpstr>Что такое критическое мышление?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составления кластера: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Тема урока «Милосердие и сострадание»</vt:lpstr>
      <vt:lpstr>Презентация PowerPoint</vt:lpstr>
      <vt:lpstr>Стадия осмысления</vt:lpstr>
      <vt:lpstr>Прием «Фишбоун» («Рыбная кость»)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Юдина Татьяна Валентиновна</cp:lastModifiedBy>
  <cp:revision>31</cp:revision>
  <cp:lastPrinted>2023-05-22T03:00:09Z</cp:lastPrinted>
  <dcterms:created xsi:type="dcterms:W3CDTF">2013-11-30T12:09:15Z</dcterms:created>
  <dcterms:modified xsi:type="dcterms:W3CDTF">2023-06-07T10:55:01Z</dcterms:modified>
</cp:coreProperties>
</file>