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4167-5A4C-1448-9A88-C3D9B0FE31BA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340B0-638E-E841-A1E1-696A197B1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3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340B0-638E-E841-A1E1-696A197B1D8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8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6/21/23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2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3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6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7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6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0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4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4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6/21/23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279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2" name="Picture 3">
            <a:extLst>
              <a:ext uri="{FF2B5EF4-FFF2-40B4-BE49-F238E27FC236}">
                <a16:creationId xmlns:a16="http://schemas.microsoft.com/office/drawing/2014/main" id="{365CA031-7204-4812-7DDC-A9A4A118C2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</a:extLst>
          </a:blip>
          <a:srcRect t="11998" r="-1" b="12982"/>
          <a:stretch/>
        </p:blipFill>
        <p:spPr>
          <a:xfrm>
            <a:off x="3049" y="173043"/>
            <a:ext cx="12188951" cy="6857990"/>
          </a:xfrm>
          <a:prstGeom prst="rect">
            <a:avLst/>
          </a:prstGeom>
        </p:spPr>
      </p:pic>
      <p:grpSp>
        <p:nvGrpSpPr>
          <p:cNvPr id="5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0D9FB-B07C-DA4F-865B-C7FDB9080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ru-RU" sz="5000" dirty="0">
                <a:solidFill>
                  <a:srgbClr val="FFFFFF"/>
                </a:solidFill>
              </a:rPr>
              <a:t>«Качество современного образования:</a:t>
            </a:r>
            <a:br>
              <a:rPr lang="ru-RU" sz="5000" dirty="0">
                <a:solidFill>
                  <a:srgbClr val="FFFFFF"/>
                </a:solidFill>
              </a:rPr>
            </a:br>
            <a:r>
              <a:rPr lang="ru-RU" sz="5000" dirty="0">
                <a:solidFill>
                  <a:srgbClr val="FFFFFF"/>
                </a:solidFill>
              </a:rPr>
              <a:t>вектор воспитание»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48F650-371B-2B45-AC8A-61EB0061F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FFFFFF"/>
                </a:solidFill>
              </a:rPr>
              <a:t>Асеева Валентина Ивановна,</a:t>
            </a:r>
          </a:p>
          <a:p>
            <a:r>
              <a:rPr lang="ru-RU" dirty="0">
                <a:solidFill>
                  <a:srgbClr val="FFFFFF"/>
                </a:solidFill>
              </a:rPr>
              <a:t>«Гимназия «</a:t>
            </a:r>
            <a:r>
              <a:rPr lang="ru-RU" dirty="0" err="1">
                <a:solidFill>
                  <a:srgbClr val="FFFFFF"/>
                </a:solidFill>
              </a:rPr>
              <a:t>Краснообская</a:t>
            </a:r>
            <a:r>
              <a:rPr lang="ru-RU" dirty="0">
                <a:solidFill>
                  <a:srgbClr val="FFFFFF"/>
                </a:solidFill>
              </a:rPr>
              <a:t>»</a:t>
            </a:r>
          </a:p>
          <a:p>
            <a:r>
              <a:rPr lang="ru-RU" dirty="0">
                <a:solidFill>
                  <a:srgbClr val="FFFFFF"/>
                </a:solidFill>
              </a:rPr>
              <a:t>Руководитель РМО учителей ОРКСЭ </a:t>
            </a:r>
            <a:r>
              <a:rPr lang="ru-RU" dirty="0" err="1">
                <a:solidFill>
                  <a:srgbClr val="FFFFFF"/>
                </a:solidFill>
              </a:rPr>
              <a:t>иОДНКНР</a:t>
            </a:r>
            <a:endParaRPr lang="ru-RU" dirty="0">
              <a:solidFill>
                <a:srgbClr val="FFFFFF"/>
              </a:solidFill>
            </a:endParaRPr>
          </a:p>
          <a:p>
            <a:r>
              <a:rPr lang="ru-RU" dirty="0">
                <a:solidFill>
                  <a:srgbClr val="FFFFFF"/>
                </a:solidFill>
              </a:rPr>
              <a:t>учитель начальных классов</a:t>
            </a:r>
          </a:p>
          <a:p>
            <a:r>
              <a:rPr lang="ru-RU" dirty="0">
                <a:solidFill>
                  <a:srgbClr val="FFFFFF"/>
                </a:solidFill>
              </a:rPr>
              <a:t>Высшая квалификационная категория</a:t>
            </a:r>
          </a:p>
        </p:txBody>
      </p:sp>
    </p:spTree>
    <p:extLst>
      <p:ext uri="{BB962C8B-B14F-4D97-AF65-F5344CB8AC3E}">
        <p14:creationId xmlns:p14="http://schemas.microsoft.com/office/powerpoint/2010/main" val="402328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DB80B-C875-D345-B5DC-B0DE52BE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А.С. Макаренко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94F2C9-24D7-2641-BEE0-47F967606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«Хорошее воспитание детей- это ваша  счастливая старость.</a:t>
            </a:r>
          </a:p>
          <a:p>
            <a:r>
              <a:rPr lang="ru-RU" sz="4000" dirty="0"/>
              <a:t>  Плохое – это ваше горе, ваши слёзы»</a:t>
            </a:r>
          </a:p>
        </p:txBody>
      </p:sp>
    </p:spTree>
    <p:extLst>
      <p:ext uri="{BB962C8B-B14F-4D97-AF65-F5344CB8AC3E}">
        <p14:creationId xmlns:p14="http://schemas.microsoft.com/office/powerpoint/2010/main" val="168466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A715C-7869-6B44-B838-3B4E5930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Благодарю за внимание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EA439-73FB-094E-8333-FC69C6F2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Всем желаю успешной работы</a:t>
            </a:r>
          </a:p>
          <a:p>
            <a:pPr marL="0" indent="0">
              <a:buNone/>
            </a:pPr>
            <a:r>
              <a:rPr lang="ru-RU" sz="4800" dirty="0"/>
              <a:t> и воспитанных учеников!!!!!</a:t>
            </a:r>
          </a:p>
        </p:txBody>
      </p:sp>
    </p:spTree>
    <p:extLst>
      <p:ext uri="{BB962C8B-B14F-4D97-AF65-F5344CB8AC3E}">
        <p14:creationId xmlns:p14="http://schemas.microsoft.com/office/powerpoint/2010/main" val="4815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C3E83-9883-804B-BFCB-7A383A251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Воспитательная составляющая</a:t>
            </a:r>
            <a:br>
              <a:rPr lang="ru-RU" dirty="0"/>
            </a:br>
            <a:r>
              <a:rPr lang="ru-RU" dirty="0"/>
              <a:t> курса ОРКСЭ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2C345-C569-3540-82BE-8A14FB60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/>
              <a:t>Понимание духовности, нравственности, морально-ответственного поведения для жизни человека, семьи, общества;</a:t>
            </a:r>
          </a:p>
          <a:p>
            <a:r>
              <a:rPr lang="ru-RU" sz="4000" dirty="0"/>
              <a:t>Знание основных норм </a:t>
            </a:r>
            <a:r>
              <a:rPr lang="ru-RU" sz="4000" dirty="0" err="1"/>
              <a:t>морали,понимание</a:t>
            </a:r>
            <a:r>
              <a:rPr lang="ru-RU" sz="4000" dirty="0"/>
              <a:t> их значения для жизни человека, семьи, общества;</a:t>
            </a:r>
          </a:p>
          <a:p>
            <a:r>
              <a:rPr lang="ru-RU" sz="4000" dirty="0"/>
              <a:t>Формирование уважительного отношения к традиционным религиям и их представителям;</a:t>
            </a:r>
          </a:p>
          <a:p>
            <a:r>
              <a:rPr lang="ru-RU" sz="4000" dirty="0" err="1"/>
              <a:t>Знание,понимание</a:t>
            </a:r>
            <a:r>
              <a:rPr lang="ru-RU" sz="4000" dirty="0"/>
              <a:t> и принятие таких ценностей, как: </a:t>
            </a:r>
            <a:r>
              <a:rPr lang="ru-RU" sz="4000" dirty="0" err="1"/>
              <a:t>Отечество,семья,религия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4403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9E5ED-4338-1245-B060-788246079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 ФГОС 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F75749-533C-734D-ACA9-4E6193AA9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795346"/>
            <a:ext cx="10659110" cy="4381617"/>
          </a:xfrm>
        </p:spPr>
        <p:txBody>
          <a:bodyPr/>
          <a:lstStyle/>
          <a:p>
            <a:r>
              <a:rPr lang="ru-RU" sz="3600" b="1" dirty="0"/>
              <a:t>Цель</a:t>
            </a:r>
            <a:r>
              <a:rPr lang="ru-RU" dirty="0"/>
              <a:t>:</a:t>
            </a:r>
          </a:p>
          <a:p>
            <a:r>
              <a:rPr lang="ru-RU" sz="40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пробудить у обучающегося интерес к предмету</a:t>
            </a:r>
          </a:p>
          <a:p>
            <a:r>
              <a:rPr lang="ru-RU" sz="4000" spc="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процессу обучения</a:t>
            </a:r>
          </a:p>
          <a:p>
            <a:r>
              <a:rPr lang="ru-RU" sz="4000" spc="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самообразования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21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F6930-7996-0E40-BF3F-7729CA82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Методы обучения</a:t>
            </a:r>
            <a:r>
              <a:rPr lang="ru-RU" dirty="0"/>
              <a:t>: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F5A93A-C941-A548-B4EB-FAE0A7733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37" y="1557996"/>
            <a:ext cx="10659110" cy="4351338"/>
          </a:xfrm>
        </p:spPr>
        <p:txBody>
          <a:bodyPr>
            <a:normAutofit/>
          </a:bodyPr>
          <a:lstStyle/>
          <a:p>
            <a:r>
              <a:rPr lang="ru-RU" sz="3600" b="1" dirty="0"/>
              <a:t>1. Методы развития образной речи: </a:t>
            </a:r>
          </a:p>
          <a:p>
            <a:r>
              <a:rPr lang="ru-RU" sz="3600" b="1" dirty="0" err="1"/>
              <a:t>Синквейн</a:t>
            </a:r>
            <a:r>
              <a:rPr lang="ru-RU" sz="3600" b="1" dirty="0"/>
              <a:t> </a:t>
            </a:r>
          </a:p>
          <a:p>
            <a:r>
              <a:rPr lang="ru-RU" sz="3600" b="1" dirty="0"/>
              <a:t> </a:t>
            </a:r>
            <a:r>
              <a:rPr lang="ru-RU" sz="4000" b="1" dirty="0" err="1"/>
              <a:t>даймонд</a:t>
            </a:r>
            <a:endParaRPr lang="ru-RU" sz="4000" b="1" dirty="0"/>
          </a:p>
          <a:p>
            <a:r>
              <a:rPr lang="ru-RU" sz="4000" b="1" dirty="0"/>
              <a:t>хайку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79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33799-3E1C-8348-B865-B3D581CE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dirty="0" err="1"/>
              <a:t>Синквейн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21D390-D388-7B44-8F25-CEA118333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/>
              <a:t>стихотворная форма из 5 строк, характеризующая предмет (тему), которая пишется по определённому плану:</a:t>
            </a:r>
          </a:p>
          <a:p>
            <a:r>
              <a:rPr lang="ru-RU" sz="4000" dirty="0"/>
              <a:t>1) 1 существительное;</a:t>
            </a:r>
          </a:p>
          <a:p>
            <a:r>
              <a:rPr lang="ru-RU" sz="4000" dirty="0"/>
              <a:t>2) 2 прилагательных;</a:t>
            </a:r>
          </a:p>
          <a:p>
            <a:r>
              <a:rPr lang="ru-RU" sz="4000" dirty="0"/>
              <a:t>3) 3 глагола;</a:t>
            </a:r>
          </a:p>
          <a:p>
            <a:r>
              <a:rPr lang="ru-RU" sz="4000" dirty="0"/>
              <a:t>4) 1 фраза;</a:t>
            </a:r>
          </a:p>
          <a:p>
            <a:r>
              <a:rPr lang="ru-RU" sz="4000" dirty="0"/>
              <a:t>5) 1 существительное.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29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52DCD-AD7F-254F-ACB9-40A57C4E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 err="1"/>
              <a:t>Даймонд</a:t>
            </a:r>
            <a:br>
              <a:rPr lang="ru-RU" b="1" dirty="0"/>
            </a:br>
            <a:br>
              <a:rPr lang="ru-RU" b="1" dirty="0"/>
            </a:b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CBF29C-2C39-E346-8D8A-458C5AD7F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dirty="0"/>
              <a:t>стихотворная форма из 7 строк, первая и последняя из которых – понятия с противоположным значением:</a:t>
            </a:r>
          </a:p>
          <a:p>
            <a:r>
              <a:rPr lang="ru-RU" sz="4000" dirty="0"/>
              <a:t>1) 1 существительное;</a:t>
            </a:r>
          </a:p>
          <a:p>
            <a:r>
              <a:rPr lang="ru-RU" sz="4000" dirty="0"/>
              <a:t>2) 2 прилагательных или причастия;</a:t>
            </a:r>
          </a:p>
          <a:p>
            <a:r>
              <a:rPr lang="ru-RU" sz="4000" dirty="0"/>
              <a:t>3) 3 глагола или деепричастия;</a:t>
            </a:r>
          </a:p>
          <a:p>
            <a:r>
              <a:rPr lang="ru-RU" sz="4000" dirty="0"/>
              <a:t>4) 4 слова: два из них характеризуют первое существительное, другие два – второе;</a:t>
            </a:r>
          </a:p>
          <a:p>
            <a:r>
              <a:rPr lang="ru-RU" sz="4000" dirty="0"/>
              <a:t>5) 3 глагола или деепричастия;</a:t>
            </a:r>
          </a:p>
          <a:p>
            <a:r>
              <a:rPr lang="ru-RU" sz="4000" dirty="0"/>
              <a:t>6) 2 прилагательных или причастия;</a:t>
            </a:r>
          </a:p>
          <a:p>
            <a:r>
              <a:rPr lang="ru-RU" sz="4000" dirty="0"/>
              <a:t>7) 1 существительное.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7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559C3-5EE6-0447-B311-91F5B4DB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Хайку (хокку)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5FA917-FC18-F640-A48D-A08E53D9B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/>
              <a:t>японское лирическое трёхстишие без рифмы со строго определённым количеством слогов в строке (1 строка – 5 слогов, 2 строка – 7 слогов, 3 строка – 5 слогов), отличающаяся выразительностью и предельной краткостью. Например:</a:t>
            </a:r>
          </a:p>
          <a:p>
            <a:r>
              <a:rPr lang="ru-RU" sz="4000" dirty="0"/>
              <a:t>	Не смог понять урок</a:t>
            </a:r>
          </a:p>
          <a:p>
            <a:pPr marL="0" indent="0">
              <a:buNone/>
            </a:pPr>
            <a:r>
              <a:rPr lang="ru-RU" sz="4000" dirty="0"/>
              <a:t>	Приятель помог в беде.</a:t>
            </a:r>
          </a:p>
          <a:p>
            <a:pPr marL="0" indent="0">
              <a:buNone/>
            </a:pPr>
            <a:r>
              <a:rPr lang="ru-RU" sz="4000" dirty="0"/>
              <a:t>	Я друга ценю.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63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1F44F-CDD2-BC4F-BFAE-6704FD486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Методы моделирования</a:t>
            </a:r>
            <a:r>
              <a:rPr lang="ru-RU" dirty="0"/>
              <a:t>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7EFB35-D4EF-9843-B5AC-E2C0B0469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/>
              <a:t>ментальная карта</a:t>
            </a:r>
            <a:r>
              <a:rPr lang="ru-RU" sz="4000" dirty="0"/>
              <a:t> </a:t>
            </a:r>
          </a:p>
          <a:p>
            <a:r>
              <a:rPr lang="ru-RU" sz="4000" b="1" dirty="0" err="1"/>
              <a:t>лэпбук</a:t>
            </a:r>
            <a:endParaRPr lang="ru-RU" sz="4000" b="1" dirty="0"/>
          </a:p>
          <a:p>
            <a:r>
              <a:rPr lang="ru-RU" sz="4000" b="1" dirty="0"/>
              <a:t>коллаж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50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BF054-F362-D44F-BF56-49B9CC56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584" y="613317"/>
            <a:ext cx="10655765" cy="107737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 размышления о музыке</a:t>
            </a:r>
            <a:br>
              <a:rPr lang="ru-RU" b="1" dirty="0"/>
            </a:br>
            <a:br>
              <a:rPr lang="ru-RU" b="1" dirty="0"/>
            </a:br>
            <a:r>
              <a:rPr lang="ru-RU" dirty="0"/>
              <a:t>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5C77B0A-2882-474C-8E4B-FC6829665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022013"/>
              </p:ext>
            </p:extLst>
          </p:nvPr>
        </p:nvGraphicFramePr>
        <p:xfrm>
          <a:off x="4077730" y="1173892"/>
          <a:ext cx="3835966" cy="557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233">
                  <a:extLst>
                    <a:ext uri="{9D8B030D-6E8A-4147-A177-3AD203B41FA5}">
                      <a16:colId xmlns:a16="http://schemas.microsoft.com/office/drawing/2014/main" val="3218582040"/>
                    </a:ext>
                  </a:extLst>
                </a:gridCol>
                <a:gridCol w="1179913">
                  <a:extLst>
                    <a:ext uri="{9D8B030D-6E8A-4147-A177-3AD203B41FA5}">
                      <a16:colId xmlns:a16="http://schemas.microsoft.com/office/drawing/2014/main" val="4206595324"/>
                    </a:ext>
                  </a:extLst>
                </a:gridCol>
                <a:gridCol w="1297820">
                  <a:extLst>
                    <a:ext uri="{9D8B030D-6E8A-4147-A177-3AD203B41FA5}">
                      <a16:colId xmlns:a16="http://schemas.microsoft.com/office/drawing/2014/main" val="2819259555"/>
                    </a:ext>
                  </a:extLst>
                </a:gridCol>
              </a:tblGrid>
              <a:tr h="27853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Название песни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Авторы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Тема урока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1424060064"/>
                  </a:ext>
                </a:extLst>
              </a:tr>
              <a:tr h="55706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Гимн РФ</a:t>
                      </a:r>
                      <a:endParaRPr lang="ru-RU" sz="700" dirty="0">
                        <a:effectLst/>
                      </a:endParaRPr>
                    </a:p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А. Александров</a:t>
                      </a:r>
                      <a:endParaRPr lang="ru-RU" sz="700" dirty="0">
                        <a:effectLst/>
                      </a:endParaRPr>
                    </a:p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С. Михалков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>
                          <a:effectLst/>
                        </a:rPr>
                        <a:t>Гражданин России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221928464"/>
                  </a:ext>
                </a:extLst>
              </a:tr>
              <a:tr h="27853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Гимн г. Новосибирска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Владислав Ленский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>
                          <a:effectLst/>
                        </a:rPr>
                        <a:t>Гражданин России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3258475180"/>
                  </a:ext>
                </a:extLst>
              </a:tr>
              <a:tr h="55706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Гимн г. Новосибирской области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Николай Колесников</a:t>
                      </a:r>
                      <a:endParaRPr lang="ru-RU" sz="700" dirty="0">
                        <a:effectLst/>
                      </a:endParaRPr>
                    </a:p>
                    <a:p>
                      <a:pPr indent="450215" algn="just"/>
                      <a:r>
                        <a:rPr lang="ru-RU" sz="900" dirty="0">
                          <a:effectLst/>
                        </a:rPr>
                        <a:t>Александр Юдин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Гражданин России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1994659949"/>
                  </a:ext>
                </a:extLst>
              </a:tr>
              <a:tr h="417795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«Песня о друге»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49580" algn="just"/>
                      <a:r>
                        <a:rPr lang="ru-RU" sz="900">
                          <a:effectLst/>
                        </a:rPr>
                        <a:t>В. Высоцкий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 Дружба и порядочность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2920119888"/>
                  </a:ext>
                </a:extLst>
              </a:tr>
              <a:tr h="27853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«Дорога добра»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17780" algn="just"/>
                      <a:r>
                        <a:rPr lang="ru-RU" sz="900">
                          <a:effectLst/>
                        </a:rPr>
                        <a:t>М.Минкин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Ю.Энтин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Добро и зло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1285880093"/>
                  </a:ext>
                </a:extLst>
              </a:tr>
              <a:tr h="27853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«Пожелание друзьям»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17780" algn="just"/>
                      <a:r>
                        <a:rPr lang="ru-RU" sz="900">
                          <a:effectLst/>
                        </a:rPr>
                        <a:t>Б. Окуджава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Терпимость и терпение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3469890017"/>
                  </a:ext>
                </a:extLst>
              </a:tr>
              <a:tr h="55706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«Мимо текла, текла река»/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«Песня о доме»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17780" algn="just"/>
                      <a:r>
                        <a:rPr lang="ru-RU" sz="900">
                          <a:effectLst/>
                        </a:rPr>
                        <a:t>М. Гальперин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Семья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3313496567"/>
                  </a:ext>
                </a:extLst>
              </a:tr>
              <a:tr h="55706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«Раненая птица»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А. Пахмутова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Н. Добронравов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Равнодушие и жестокость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3598213012"/>
                  </a:ext>
                </a:extLst>
              </a:tr>
              <a:tr h="417795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«Ты-человек»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Е. Крылатов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Ю. Энтин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Самовоспитание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2518304004"/>
                  </a:ext>
                </a:extLst>
              </a:tr>
              <a:tr h="1392651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«О героях былых времён»/ «Вечный огонь»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(из к\ф «Офицеры»)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Патриотические песни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Песни войны и Победы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900">
                          <a:effectLst/>
                        </a:rPr>
                        <a:t>Р. Хозак</a:t>
                      </a:r>
                      <a:endParaRPr lang="ru-RU" sz="700">
                        <a:effectLst/>
                      </a:endParaRPr>
                    </a:p>
                    <a:p>
                      <a:pPr indent="450215" algn="just"/>
                      <a:r>
                        <a:rPr lang="ru-RU" sz="900">
                          <a:effectLst/>
                        </a:rPr>
                        <a:t>Е. Агранович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tc>
                  <a:txBody>
                    <a:bodyPr/>
                    <a:lstStyle/>
                    <a:p>
                      <a:pPr indent="450215" algn="l"/>
                      <a:r>
                        <a:rPr lang="ru-RU" sz="900" dirty="0">
                          <a:effectLst/>
                        </a:rPr>
                        <a:t>Мужество</a:t>
                      </a:r>
                      <a:endParaRPr lang="ru-RU" sz="700" dirty="0">
                        <a:effectLst/>
                      </a:endParaRPr>
                    </a:p>
                    <a:p>
                      <a:pPr indent="450215" algn="l"/>
                      <a:r>
                        <a:rPr lang="ru-RU" sz="900" dirty="0">
                          <a:effectLst/>
                        </a:rPr>
                        <a:t>Защитники Отечества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/>
                </a:tc>
                <a:extLst>
                  <a:ext uri="{0D108BD9-81ED-4DB2-BD59-A6C34878D82A}">
                    <a16:rowId xmlns:a16="http://schemas.microsoft.com/office/drawing/2014/main" val="416676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240689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7E8"/>
      </a:lt2>
      <a:accent1>
        <a:srgbClr val="C49792"/>
      </a:accent1>
      <a:accent2>
        <a:srgbClr val="BA9D7F"/>
      </a:accent2>
      <a:accent3>
        <a:srgbClr val="A8A57F"/>
      </a:accent3>
      <a:accent4>
        <a:srgbClr val="98AB75"/>
      </a:accent4>
      <a:accent5>
        <a:srgbClr val="8CAD83"/>
      </a:accent5>
      <a:accent6>
        <a:srgbClr val="78AF82"/>
      </a:accent6>
      <a:hlink>
        <a:srgbClr val="588C92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510</Words>
  <Application>Microsoft Macintosh PowerPoint</Application>
  <PresentationFormat>Широкоэкранный</PresentationFormat>
  <Paragraphs>102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Nova</vt:lpstr>
      <vt:lpstr>Times New Roman</vt:lpstr>
      <vt:lpstr>ConfettiVTI</vt:lpstr>
      <vt:lpstr>«Качество современного образования: вектор воспитание»</vt:lpstr>
      <vt:lpstr>Воспитательная составляющая  курса ОРКСЭ</vt:lpstr>
      <vt:lpstr>Основа ФГОС –  системно-деятельностный подход</vt:lpstr>
      <vt:lpstr>Методы обучения:   </vt:lpstr>
      <vt:lpstr>  Синквейн  </vt:lpstr>
      <vt:lpstr>   Даймонд   </vt:lpstr>
      <vt:lpstr>Хайку (хокку)</vt:lpstr>
      <vt:lpstr>Методы моделирования :</vt:lpstr>
      <vt:lpstr>Метод размышления о музыке   </vt:lpstr>
      <vt:lpstr>А.С. Макаренко </vt:lpstr>
      <vt:lpstr>Благодарю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«Качество современного образования:вектор воспитание»</dc:title>
  <dc:creator>Valentina Aseeva</dc:creator>
  <cp:lastModifiedBy>Valentina Aseeva</cp:lastModifiedBy>
  <cp:revision>5</cp:revision>
  <dcterms:created xsi:type="dcterms:W3CDTF">2022-08-28T10:41:12Z</dcterms:created>
  <dcterms:modified xsi:type="dcterms:W3CDTF">2023-06-21T12:26:42Z</dcterms:modified>
</cp:coreProperties>
</file>