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9" r:id="rId1"/>
  </p:sldMasterIdLst>
  <p:notesMasterIdLst>
    <p:notesMasterId r:id="rId13"/>
  </p:notes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714167-5A4C-1448-9A88-C3D9B0FE31BA}" type="datetimeFigureOut">
              <a:rPr lang="ru-RU" smtClean="0"/>
              <a:t>21.06.2023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F340B0-638E-E841-A1E1-696A197B1D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8235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F340B0-638E-E841-A1E1-696A197B1D8D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987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058BF-C5E1-4B52-BD8A-FD1AD5779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CD51F7-3CC3-4BB7-8291-B1789482E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20447-D6C7-43E1-AE88-1FB66CC9C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76A3-ADC8-4477-8FC1-B9DD55D84908}" type="datetime1">
              <a:rPr lang="en-US" smtClean="0"/>
              <a:t>6/21/23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E17B6-E7FC-473A-8D5F-0E6B838EA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AF4E0-FDDB-42B9-862C-7BBC501CD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222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E922F-6166-4009-A42D-027DC7180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7791CF-167D-446D-9F99-6976C986E2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CA422-E040-4DE1-9DA5-C8D37C116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62538-DC4D-4667-96E5-B3278DDF8B12}" type="datetime1">
              <a:rPr lang="en-US" smtClean="0"/>
              <a:t>6/21/23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13B0B-60E7-494E-91CB-055BC2690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8C554-7C1B-4D8F-9B6B-044926569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539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C66EF0-6ED8-49A7-BDAD-E20A143FAE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FCE9CD-90A9-44BA-B293-0662E077D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7DAE0-05C4-460B-B96D-BD183ED03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0548-5C08-4BE3-B63E-F2BB63B0B00C}" type="datetime1">
              <a:rPr lang="en-US" smtClean="0"/>
              <a:t>6/21/23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3CA93-55C9-4AA3-89A0-55490F745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FD820-FF26-4325-816F-310C30F80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810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36C8-0B4F-4655-A630-0B1D2540B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8B888-85E0-4D92-903E-C3FE7E870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48916-250B-4232-BD7D-571FDE79F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49BE-398D-479A-8A7E-5DDBCA61EDCB}" type="datetime1">
              <a:rPr lang="en-US" smtClean="0"/>
              <a:t>6/21/23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8BFB4-647C-4104-B6D4-3346051C3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FA73F-2BE8-4370-AE90-58F4CE51F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90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1446D-9FAC-4157-A41A-51675C8BE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1709738"/>
            <a:ext cx="10570210" cy="275889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F8D4A-8F93-4399-9546-64F286400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4589463"/>
            <a:ext cx="1057021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2FD4-BF96-470C-8247-20DFAE1CF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C193-4974-4A1F-9C63-07D595E30D66}" type="datetime1">
              <a:rPr lang="en-US" smtClean="0"/>
              <a:t>6/21/23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75A2D-86C4-4467-BAB8-E9ED004D2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42A4D-D9B2-4C82-95E4-B86F9F5F3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762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6B3AA-8C30-429E-B934-AF1220438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5834E-691F-4728-88F5-A0C469669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7240" y="1825625"/>
            <a:ext cx="52425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876374-880F-4E25-9F88-79E3C1AB1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9BD69-B509-4FCE-95A8-ED03FFC8C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AA87F-28D4-4BF0-B81F-877A89DFD5AC}" type="datetime1">
              <a:rPr lang="en-US" smtClean="0"/>
              <a:t>6/21/23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7C287B-AE5B-490B-BF81-A50D7A2E8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C2246-303C-4A29-B6EA-E62CEDE6C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989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2FE79-D5BE-43E8-B6C5-2675B7F4D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57814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9D3A07-BA51-4113-902E-830A887D2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01812"/>
            <a:ext cx="5220335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320A9-E274-4E1B-B02D-9A3F510A1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7240" y="2825749"/>
            <a:ext cx="5220335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E80D3A-C2A8-4B78-B7E2-4908C74B1C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01812"/>
            <a:ext cx="5183188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5D84DD-9460-4B08-86AD-27486A9400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825749"/>
            <a:ext cx="5183188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B0B7F8-282C-4210-AE7D-F35228BAC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F1F3-208B-49A3-B337-9C8ACEB3E0E1}" type="datetime1">
              <a:rPr lang="en-US" smtClean="0"/>
              <a:t>6/21/23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E343A9-1067-4DCF-BACC-1F7F38050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84E471-04DB-4DB5-8CC5-16B3FC885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371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D87C0-272E-4E50-A316-78079B2B9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06C1C9-1F69-432A-858C-D828B56E1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6CA6-7293-4AA2-A0E0-A3BF4416E786}" type="datetime1">
              <a:rPr lang="en-US" smtClean="0"/>
              <a:t>6/21/23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6D9A1B-D149-4B97-B161-3D7C9ADBC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B3722F-8C88-4E54-8CD6-12D31A05F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169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6/21/23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60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035BB-74CC-43E9-B71F-A5C05D17E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1900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ADC9E-7845-4DB1-87E3-6FBFB2B03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C925A8-2A07-43B9-B549-061F36849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92450"/>
            <a:ext cx="3994785" cy="27765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A9037-0564-43A1-8156-1D9932E1F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7011-1FFC-4EF8-9A2E-53B4AD2ADBD4}" type="datetime1">
              <a:rPr lang="en-US" smtClean="0"/>
              <a:t>6/21/23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FF0D40-D0E1-49C9-BE47-91BBC50AB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129BD-890D-412E-9805-D29F4A0D3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748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8ADB4-BA7B-42C2-9C6C-58B2763F8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5456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519B58-B546-4E6B-BE00-3D1D64DA86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AA0AB8-41A9-4548-9B83-3EFF79A00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81275"/>
            <a:ext cx="3994785" cy="277977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B33ED-A015-4992-A004-33D41CFFA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2EB47-45B4-4EF5-A743-B4885DD2F060}" type="datetime1">
              <a:rPr lang="en-US" smtClean="0"/>
              <a:t>6/21/23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C29CDA-E85F-47D1-83B7-02A50DEBF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49625F-5352-4136-8AC4-F8899D00A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045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99B5B3C5-A599-465B-B2B9-866E8B2087CE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5C84982-7DD0-43B1-8A2D-BFA4DF1B4E60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8" name="Decorative Circles">
            <a:extLst>
              <a:ext uri="{FF2B5EF4-FFF2-40B4-BE49-F238E27FC236}">
                <a16:creationId xmlns:a16="http://schemas.microsoft.com/office/drawing/2014/main" id="{1D912E1C-3BBA-42F0-A3EE-FEC382E7230A}"/>
              </a:ext>
            </a:extLst>
          </p:cNvPr>
          <p:cNvGrpSpPr/>
          <p:nvPr/>
        </p:nvGrpSpPr>
        <p:grpSpPr>
          <a:xfrm>
            <a:off x="-1" y="-1"/>
            <a:ext cx="12192001" cy="6858001"/>
            <a:chOff x="-1" y="-1"/>
            <a:chExt cx="12192001" cy="6858001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FEEAC76-E273-46A8-8F8E-CE59860FE70D}"/>
                </a:ext>
              </a:extLst>
            </p:cNvPr>
            <p:cNvSpPr/>
            <p:nvPr/>
          </p:nvSpPr>
          <p:spPr>
            <a:xfrm>
              <a:off x="209098" y="727602"/>
              <a:ext cx="172408" cy="17240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76594A0E-9400-45AD-A431-1DA1C0B28966}"/>
                </a:ext>
              </a:extLst>
            </p:cNvPr>
            <p:cNvSpPr/>
            <p:nvPr/>
          </p:nvSpPr>
          <p:spPr>
            <a:xfrm>
              <a:off x="949947" y="136523"/>
              <a:ext cx="113367" cy="113367"/>
            </a:xfrm>
            <a:prstGeom prst="ellipse">
              <a:avLst/>
            </a:prstGeom>
            <a:solidFill>
              <a:srgbClr val="F39E29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20916D6C-D32F-42B6-8512-CD5EDB8F2B9B}"/>
                </a:ext>
              </a:extLst>
            </p:cNvPr>
            <p:cNvSpPr/>
            <p:nvPr/>
          </p:nvSpPr>
          <p:spPr>
            <a:xfrm>
              <a:off x="11575290" y="5859047"/>
              <a:ext cx="305780" cy="3057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834846D-59C6-40F4-907C-F1A4689B58F1}"/>
                </a:ext>
              </a:extLst>
            </p:cNvPr>
            <p:cNvSpPr/>
            <p:nvPr/>
          </p:nvSpPr>
          <p:spPr>
            <a:xfrm>
              <a:off x="95730" y="1133938"/>
              <a:ext cx="226735" cy="226735"/>
            </a:xfrm>
            <a:prstGeom prst="ellipse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5A257CDF-2E36-4DC7-8EE4-5CD8F8ECAC87}"/>
                </a:ext>
              </a:extLst>
            </p:cNvPr>
            <p:cNvSpPr/>
            <p:nvPr/>
          </p:nvSpPr>
          <p:spPr>
            <a:xfrm>
              <a:off x="11536830" y="554419"/>
              <a:ext cx="382700" cy="3827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5B26E0E-A115-4AE2-82D8-76BB93CC494F}"/>
                </a:ext>
              </a:extLst>
            </p:cNvPr>
            <p:cNvSpPr/>
            <p:nvPr/>
          </p:nvSpPr>
          <p:spPr>
            <a:xfrm>
              <a:off x="1122430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755058DB-7E01-4E95-BF59-983AA1BBB38E}"/>
                </a:ext>
              </a:extLst>
            </p:cNvPr>
            <p:cNvSpPr/>
            <p:nvPr/>
          </p:nvSpPr>
          <p:spPr>
            <a:xfrm>
              <a:off x="11629630" y="5482355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A810F7E2-23F3-44D6-B09E-71E556536052}"/>
                </a:ext>
              </a:extLst>
            </p:cNvPr>
            <p:cNvSpPr/>
            <p:nvPr/>
          </p:nvSpPr>
          <p:spPr>
            <a:xfrm>
              <a:off x="10415328" y="612495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59D5C391-E1DB-410A-A78C-ED3BBDFF0758}"/>
                </a:ext>
              </a:extLst>
            </p:cNvPr>
            <p:cNvSpPr/>
            <p:nvPr/>
          </p:nvSpPr>
          <p:spPr>
            <a:xfrm>
              <a:off x="10120382" y="6255986"/>
              <a:ext cx="305780" cy="30578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77C4944D-9373-4283-BCAA-927A0316659E}"/>
                </a:ext>
              </a:extLst>
            </p:cNvPr>
            <p:cNvSpPr/>
            <p:nvPr/>
          </p:nvSpPr>
          <p:spPr>
            <a:xfrm>
              <a:off x="9934343" y="6204350"/>
              <a:ext cx="113367" cy="11336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6804C521-2D9F-4CE4-AFD3-D4F1551FEC6A}"/>
                </a:ext>
              </a:extLst>
            </p:cNvPr>
            <p:cNvSpPr/>
            <p:nvPr/>
          </p:nvSpPr>
          <p:spPr>
            <a:xfrm>
              <a:off x="11642244" y="6317718"/>
              <a:ext cx="549756" cy="540282"/>
            </a:xfrm>
            <a:custGeom>
              <a:avLst/>
              <a:gdLst>
                <a:gd name="connsiteX0" fmla="*/ 1224540 w 2115556"/>
                <a:gd name="connsiteY0" fmla="*/ 0 h 2079100"/>
                <a:gd name="connsiteX1" fmla="*/ 2090421 w 2115556"/>
                <a:gd name="connsiteY1" fmla="*/ 358660 h 2079100"/>
                <a:gd name="connsiteX2" fmla="*/ 2115556 w 2115556"/>
                <a:gd name="connsiteY2" fmla="*/ 386315 h 2079100"/>
                <a:gd name="connsiteX3" fmla="*/ 2115556 w 2115556"/>
                <a:gd name="connsiteY3" fmla="*/ 2062765 h 2079100"/>
                <a:gd name="connsiteX4" fmla="*/ 2100710 w 2115556"/>
                <a:gd name="connsiteY4" fmla="*/ 2079100 h 2079100"/>
                <a:gd name="connsiteX5" fmla="*/ 348370 w 2115556"/>
                <a:gd name="connsiteY5" fmla="*/ 2079100 h 2079100"/>
                <a:gd name="connsiteX6" fmla="*/ 279625 w 2115556"/>
                <a:gd name="connsiteY6" fmla="*/ 2003461 h 2079100"/>
                <a:gd name="connsiteX7" fmla="*/ 0 w 2115556"/>
                <a:gd name="connsiteY7" fmla="*/ 1224540 h 2079100"/>
                <a:gd name="connsiteX8" fmla="*/ 1224540 w 2115556"/>
                <a:gd name="connsiteY8" fmla="*/ 0 h 207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5556" h="2079100">
                  <a:moveTo>
                    <a:pt x="1224540" y="0"/>
                  </a:moveTo>
                  <a:cubicBezTo>
                    <a:pt x="1562687" y="0"/>
                    <a:pt x="1868823" y="137062"/>
                    <a:pt x="2090421" y="358660"/>
                  </a:cubicBezTo>
                  <a:lnTo>
                    <a:pt x="2115556" y="386315"/>
                  </a:lnTo>
                  <a:lnTo>
                    <a:pt x="2115556" y="2062765"/>
                  </a:lnTo>
                  <a:lnTo>
                    <a:pt x="2100710" y="2079100"/>
                  </a:lnTo>
                  <a:lnTo>
                    <a:pt x="348370" y="2079100"/>
                  </a:lnTo>
                  <a:lnTo>
                    <a:pt x="279625" y="2003461"/>
                  </a:lnTo>
                  <a:cubicBezTo>
                    <a:pt x="104938" y="1791789"/>
                    <a:pt x="0" y="1520419"/>
                    <a:pt x="0" y="1224540"/>
                  </a:cubicBezTo>
                  <a:cubicBezTo>
                    <a:pt x="0" y="548245"/>
                    <a:pt x="548245" y="0"/>
                    <a:pt x="1224540" y="0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755AC65C-13EF-4182-AA3C-62BE165CC033}"/>
                </a:ext>
              </a:extLst>
            </p:cNvPr>
            <p:cNvSpPr/>
            <p:nvPr/>
          </p:nvSpPr>
          <p:spPr>
            <a:xfrm>
              <a:off x="-1" y="-1"/>
              <a:ext cx="510196" cy="538336"/>
            </a:xfrm>
            <a:custGeom>
              <a:avLst/>
              <a:gdLst>
                <a:gd name="connsiteX0" fmla="*/ 0 w 510196"/>
                <a:gd name="connsiteY0" fmla="*/ 0 h 538336"/>
                <a:gd name="connsiteX1" fmla="*/ 459276 w 510196"/>
                <a:gd name="connsiteY1" fmla="*/ 0 h 538336"/>
                <a:gd name="connsiteX2" fmla="*/ 482126 w 510196"/>
                <a:gd name="connsiteY2" fmla="*/ 42098 h 538336"/>
                <a:gd name="connsiteX3" fmla="*/ 510196 w 510196"/>
                <a:gd name="connsiteY3" fmla="*/ 181136 h 538336"/>
                <a:gd name="connsiteX4" fmla="*/ 152996 w 510196"/>
                <a:gd name="connsiteY4" fmla="*/ 538336 h 538336"/>
                <a:gd name="connsiteX5" fmla="*/ 13958 w 510196"/>
                <a:gd name="connsiteY5" fmla="*/ 510266 h 538336"/>
                <a:gd name="connsiteX6" fmla="*/ 0 w 510196"/>
                <a:gd name="connsiteY6" fmla="*/ 502690 h 538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0196" h="538336">
                  <a:moveTo>
                    <a:pt x="0" y="0"/>
                  </a:moveTo>
                  <a:lnTo>
                    <a:pt x="459276" y="0"/>
                  </a:lnTo>
                  <a:lnTo>
                    <a:pt x="482126" y="42098"/>
                  </a:lnTo>
                  <a:cubicBezTo>
                    <a:pt x="500201" y="84833"/>
                    <a:pt x="510196" y="131817"/>
                    <a:pt x="510196" y="181136"/>
                  </a:cubicBezTo>
                  <a:cubicBezTo>
                    <a:pt x="510196" y="378412"/>
                    <a:pt x="350272" y="538336"/>
                    <a:pt x="152996" y="538336"/>
                  </a:cubicBezTo>
                  <a:cubicBezTo>
                    <a:pt x="103677" y="538336"/>
                    <a:pt x="56693" y="528341"/>
                    <a:pt x="13958" y="510266"/>
                  </a:cubicBezTo>
                  <a:lnTo>
                    <a:pt x="0" y="50269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E40DA8D2-FA4B-4282-9D44-48C27B63A153}"/>
                </a:ext>
              </a:extLst>
            </p:cNvPr>
            <p:cNvSpPr/>
            <p:nvPr/>
          </p:nvSpPr>
          <p:spPr>
            <a:xfrm>
              <a:off x="10528695" y="1"/>
              <a:ext cx="554074" cy="282754"/>
            </a:xfrm>
            <a:custGeom>
              <a:avLst/>
              <a:gdLst>
                <a:gd name="connsiteX0" fmla="*/ 644 w 309162"/>
                <a:gd name="connsiteY0" fmla="*/ 0 h 157771"/>
                <a:gd name="connsiteX1" fmla="*/ 308518 w 309162"/>
                <a:gd name="connsiteY1" fmla="*/ 0 h 157771"/>
                <a:gd name="connsiteX2" fmla="*/ 309162 w 309162"/>
                <a:gd name="connsiteY2" fmla="*/ 3190 h 157771"/>
                <a:gd name="connsiteX3" fmla="*/ 154581 w 309162"/>
                <a:gd name="connsiteY3" fmla="*/ 157771 h 157771"/>
                <a:gd name="connsiteX4" fmla="*/ 0 w 309162"/>
                <a:gd name="connsiteY4" fmla="*/ 3190 h 157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9162" h="157771">
                  <a:moveTo>
                    <a:pt x="644" y="0"/>
                  </a:moveTo>
                  <a:lnTo>
                    <a:pt x="308518" y="0"/>
                  </a:lnTo>
                  <a:lnTo>
                    <a:pt x="309162" y="3190"/>
                  </a:lnTo>
                  <a:cubicBezTo>
                    <a:pt x="309162" y="88563"/>
                    <a:pt x="239954" y="157771"/>
                    <a:pt x="154581" y="157771"/>
                  </a:cubicBezTo>
                  <a:cubicBezTo>
                    <a:pt x="69208" y="157771"/>
                    <a:pt x="0" y="88563"/>
                    <a:pt x="0" y="319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9065014-CB18-414D-A527-31ECC45700AB}"/>
                </a:ext>
              </a:extLst>
            </p:cNvPr>
            <p:cNvSpPr/>
            <p:nvPr/>
          </p:nvSpPr>
          <p:spPr>
            <a:xfrm>
              <a:off x="504140" y="1132500"/>
              <a:ext cx="84680" cy="846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8F39E27A-56C1-4328-8DF1-2DA147C78483}"/>
                </a:ext>
              </a:extLst>
            </p:cNvPr>
            <p:cNvSpPr/>
            <p:nvPr/>
          </p:nvSpPr>
          <p:spPr>
            <a:xfrm>
              <a:off x="12051348" y="5576515"/>
              <a:ext cx="137603" cy="210490"/>
            </a:xfrm>
            <a:custGeom>
              <a:avLst/>
              <a:gdLst>
                <a:gd name="connsiteX0" fmla="*/ 105245 w 137603"/>
                <a:gd name="connsiteY0" fmla="*/ 0 h 210490"/>
                <a:gd name="connsiteX1" fmla="*/ 137603 w 137603"/>
                <a:gd name="connsiteY1" fmla="*/ 6533 h 210490"/>
                <a:gd name="connsiteX2" fmla="*/ 137603 w 137603"/>
                <a:gd name="connsiteY2" fmla="*/ 203957 h 210490"/>
                <a:gd name="connsiteX3" fmla="*/ 105245 w 137603"/>
                <a:gd name="connsiteY3" fmla="*/ 210490 h 210490"/>
                <a:gd name="connsiteX4" fmla="*/ 0 w 137603"/>
                <a:gd name="connsiteY4" fmla="*/ 105245 h 210490"/>
                <a:gd name="connsiteX5" fmla="*/ 105245 w 137603"/>
                <a:gd name="connsiteY5" fmla="*/ 0 h 210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7603" h="210490">
                  <a:moveTo>
                    <a:pt x="105245" y="0"/>
                  </a:moveTo>
                  <a:lnTo>
                    <a:pt x="137603" y="6533"/>
                  </a:lnTo>
                  <a:lnTo>
                    <a:pt x="137603" y="203957"/>
                  </a:lnTo>
                  <a:lnTo>
                    <a:pt x="105245" y="210490"/>
                  </a:lnTo>
                  <a:cubicBezTo>
                    <a:pt x="47120" y="210490"/>
                    <a:pt x="0" y="163370"/>
                    <a:pt x="0" y="105245"/>
                  </a:cubicBezTo>
                  <a:cubicBezTo>
                    <a:pt x="0" y="47120"/>
                    <a:pt x="47120" y="0"/>
                    <a:pt x="105245" y="0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C5EC6-E331-4312-AC12-56D55F7D2B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7724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D24A4-5FEC-4062-8995-EB21925B3B40}" type="datetime1">
              <a:rPr lang="en-US" smtClean="0"/>
              <a:t>6/21/23</a:t>
            </a:fld>
            <a:endParaRPr lang="en-US" sz="1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7FC5D-92B2-4B4D-8111-6EDEF28069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88268"/>
            <a:ext cx="41148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z="10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A104D-C777-4A6E-8A43-F94028E5E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9315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47434-7036-48DB-A148-6B3D8EE75CDA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D3A74F-6169-4D30-A245-B46D738BE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877E64-7A05-44DA-81FA-6EF4806BB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25625"/>
            <a:ext cx="1065911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92792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8">
            <a:extLst>
              <a:ext uri="{FF2B5EF4-FFF2-40B4-BE49-F238E27FC236}">
                <a16:creationId xmlns:a16="http://schemas.microsoft.com/office/drawing/2014/main" id="{733E0473-C315-42D8-A82A-A2FE49DC6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10">
            <a:extLst>
              <a:ext uri="{FF2B5EF4-FFF2-40B4-BE49-F238E27FC236}">
                <a16:creationId xmlns:a16="http://schemas.microsoft.com/office/drawing/2014/main" id="{AD23A251-68F2-43E5-812B-4BBAE1AF5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2" name="Picture 3">
            <a:extLst>
              <a:ext uri="{FF2B5EF4-FFF2-40B4-BE49-F238E27FC236}">
                <a16:creationId xmlns:a16="http://schemas.microsoft.com/office/drawing/2014/main" id="{365CA031-7204-4812-7DDC-A9A4A118C26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utout/>
                    </a14:imgEffect>
                  </a14:imgLayer>
                </a14:imgProps>
              </a:ext>
            </a:extLst>
          </a:blip>
          <a:srcRect t="11998" r="-1" b="12982"/>
          <a:stretch/>
        </p:blipFill>
        <p:spPr>
          <a:xfrm>
            <a:off x="3049" y="173043"/>
            <a:ext cx="12188951" cy="6857990"/>
          </a:xfrm>
          <a:prstGeom prst="rect">
            <a:avLst/>
          </a:prstGeom>
        </p:spPr>
      </p:pic>
      <p:grpSp>
        <p:nvGrpSpPr>
          <p:cNvPr id="53" name="decorative circle">
            <a:extLst>
              <a:ext uri="{FF2B5EF4-FFF2-40B4-BE49-F238E27FC236}">
                <a16:creationId xmlns:a16="http://schemas.microsoft.com/office/drawing/2014/main" id="{0350AF23-2606-421F-AB7B-23D9B48F3E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14102" y="236341"/>
            <a:ext cx="11340713" cy="5464029"/>
            <a:chOff x="314102" y="236341"/>
            <a:chExt cx="11340713" cy="5464029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26A544A-3C76-4502-A741-F4DB0E2CD2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0448" y="38039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14">
              <a:extLst>
                <a:ext uri="{FF2B5EF4-FFF2-40B4-BE49-F238E27FC236}">
                  <a16:creationId xmlns:a16="http://schemas.microsoft.com/office/drawing/2014/main" id="{017B8593-D171-47B5-8D1A-E34E7B1384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4102" y="3044381"/>
              <a:ext cx="226735" cy="226735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FEF60D4-64F6-450F-B86D-383EEA1C84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88374" y="386135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97D4A7C-B520-46CB-9A94-711F53997B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65714" y="236341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2B7B976F-E84B-4936-90D7-C8298A5E7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1535" y="2516671"/>
              <a:ext cx="466441" cy="46644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DC91FFEC-59DF-4D22-A925-F515207692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30142" y="458803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58931E95-0847-47E4-8AEC-312312A032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02046" y="5394590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C094915-EF93-49A0-9B90-C44FB9B500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08287" y="5160714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C0D9FB-B07C-DA4F-865B-C7FDB9080B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2606" y="1122363"/>
            <a:ext cx="7063739" cy="2387600"/>
          </a:xfrm>
        </p:spPr>
        <p:txBody>
          <a:bodyPr>
            <a:normAutofit/>
          </a:bodyPr>
          <a:lstStyle/>
          <a:p>
            <a:r>
              <a:rPr lang="ru-RU" sz="5000" dirty="0">
                <a:solidFill>
                  <a:srgbClr val="FFFFFF"/>
                </a:solidFill>
              </a:rPr>
              <a:t>«Качество современного образования:</a:t>
            </a:r>
            <a:br>
              <a:rPr lang="ru-RU" sz="5000" dirty="0">
                <a:solidFill>
                  <a:srgbClr val="FFFFFF"/>
                </a:solidFill>
              </a:rPr>
            </a:br>
            <a:r>
              <a:rPr lang="ru-RU" sz="5000" dirty="0">
                <a:solidFill>
                  <a:srgbClr val="FFFFFF"/>
                </a:solidFill>
              </a:rPr>
              <a:t>вектор воспитание»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E48F650-371B-2B45-AC8A-61EB0061FA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62606" y="3602038"/>
            <a:ext cx="7063739" cy="1655762"/>
          </a:xfrm>
        </p:spPr>
        <p:txBody>
          <a:bodyPr>
            <a:normAutofit fontScale="77500" lnSpcReduction="20000"/>
          </a:bodyPr>
          <a:lstStyle/>
          <a:p>
            <a:r>
              <a:rPr lang="ru-RU" dirty="0">
                <a:solidFill>
                  <a:srgbClr val="FFFFFF"/>
                </a:solidFill>
              </a:rPr>
              <a:t>Асеева Валентина Ивановна,</a:t>
            </a:r>
          </a:p>
          <a:p>
            <a:r>
              <a:rPr lang="ru-RU" dirty="0">
                <a:solidFill>
                  <a:srgbClr val="FFFFFF"/>
                </a:solidFill>
              </a:rPr>
              <a:t>«Гимназия «</a:t>
            </a:r>
            <a:r>
              <a:rPr lang="ru-RU" dirty="0" err="1">
                <a:solidFill>
                  <a:srgbClr val="FFFFFF"/>
                </a:solidFill>
              </a:rPr>
              <a:t>Краснообская</a:t>
            </a:r>
            <a:r>
              <a:rPr lang="ru-RU" dirty="0">
                <a:solidFill>
                  <a:srgbClr val="FFFFFF"/>
                </a:solidFill>
              </a:rPr>
              <a:t>»</a:t>
            </a:r>
          </a:p>
          <a:p>
            <a:r>
              <a:rPr lang="ru-RU" dirty="0">
                <a:solidFill>
                  <a:srgbClr val="FFFFFF"/>
                </a:solidFill>
              </a:rPr>
              <a:t>Руководитель РМО учителей ОРКСЭ </a:t>
            </a:r>
            <a:r>
              <a:rPr lang="ru-RU" dirty="0" err="1">
                <a:solidFill>
                  <a:srgbClr val="FFFFFF"/>
                </a:solidFill>
              </a:rPr>
              <a:t>иОДНКНР</a:t>
            </a:r>
            <a:endParaRPr lang="ru-RU" dirty="0">
              <a:solidFill>
                <a:srgbClr val="FFFFFF"/>
              </a:solidFill>
            </a:endParaRPr>
          </a:p>
          <a:p>
            <a:r>
              <a:rPr lang="ru-RU" dirty="0">
                <a:solidFill>
                  <a:srgbClr val="FFFFFF"/>
                </a:solidFill>
              </a:rPr>
              <a:t>учитель начальных классов</a:t>
            </a:r>
          </a:p>
          <a:p>
            <a:r>
              <a:rPr lang="ru-RU" dirty="0">
                <a:solidFill>
                  <a:srgbClr val="FFFFFF"/>
                </a:solidFill>
              </a:rPr>
              <a:t>Высшая квалификационная категория</a:t>
            </a:r>
          </a:p>
        </p:txBody>
      </p:sp>
    </p:spTree>
    <p:extLst>
      <p:ext uri="{BB962C8B-B14F-4D97-AF65-F5344CB8AC3E}">
        <p14:creationId xmlns:p14="http://schemas.microsoft.com/office/powerpoint/2010/main" val="40232871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9DB80B-C875-D345-B5DC-B0DE52BED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А.С. Макаренко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94F2C9-24D7-2641-BEE0-47F967606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«Хорошее воспитание детей- это ваша  счастливая старость.</a:t>
            </a:r>
          </a:p>
          <a:p>
            <a:r>
              <a:rPr lang="ru-RU" sz="4000" dirty="0"/>
              <a:t>  Плохое – это ваше горе, ваши слёзы»</a:t>
            </a:r>
          </a:p>
        </p:txBody>
      </p:sp>
    </p:spTree>
    <p:extLst>
      <p:ext uri="{BB962C8B-B14F-4D97-AF65-F5344CB8AC3E}">
        <p14:creationId xmlns:p14="http://schemas.microsoft.com/office/powerpoint/2010/main" val="1684662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DA715C-7869-6B44-B838-3B4E59309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Благодарю за внимание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3EA439-73FB-094E-8333-FC69C6F25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/>
              <a:t>Всем желаю успешной работы</a:t>
            </a:r>
          </a:p>
          <a:p>
            <a:pPr marL="0" indent="0">
              <a:buNone/>
            </a:pPr>
            <a:r>
              <a:rPr lang="ru-RU" sz="4800" dirty="0"/>
              <a:t> и воспитанных учеников!!!!!</a:t>
            </a:r>
          </a:p>
        </p:txBody>
      </p:sp>
    </p:spTree>
    <p:extLst>
      <p:ext uri="{BB962C8B-B14F-4D97-AF65-F5344CB8AC3E}">
        <p14:creationId xmlns:p14="http://schemas.microsoft.com/office/powerpoint/2010/main" val="48152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BC3E83-9883-804B-BFCB-7A383A251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Воспитательная составляющая</a:t>
            </a:r>
            <a:br>
              <a:rPr lang="ru-RU" dirty="0"/>
            </a:br>
            <a:r>
              <a:rPr lang="ru-RU" dirty="0"/>
              <a:t> курса ОРКСЭ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42C345-C569-3540-82BE-8A14FB60E1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4000" dirty="0"/>
              <a:t>Понимание духовности, нравственности, морально-ответственного поведения для жизни человека, семьи, общества;</a:t>
            </a:r>
          </a:p>
          <a:p>
            <a:r>
              <a:rPr lang="ru-RU" sz="4000" dirty="0"/>
              <a:t>Знание основных норм </a:t>
            </a:r>
            <a:r>
              <a:rPr lang="ru-RU" sz="4000" dirty="0" err="1"/>
              <a:t>морали,понимание</a:t>
            </a:r>
            <a:r>
              <a:rPr lang="ru-RU" sz="4000" dirty="0"/>
              <a:t> их значения для жизни человека, семьи, общества;</a:t>
            </a:r>
          </a:p>
          <a:p>
            <a:r>
              <a:rPr lang="ru-RU" sz="4000" dirty="0"/>
              <a:t>Формирование уважительного отношения к традиционным религиям и их представителям;</a:t>
            </a:r>
          </a:p>
          <a:p>
            <a:r>
              <a:rPr lang="ru-RU" sz="4000" dirty="0" err="1"/>
              <a:t>Знание,понимание</a:t>
            </a:r>
            <a:r>
              <a:rPr lang="ru-RU" sz="4000" dirty="0"/>
              <a:t> и принятие таких ценностей, как: </a:t>
            </a:r>
            <a:r>
              <a:rPr lang="ru-RU" sz="4000" dirty="0" err="1"/>
              <a:t>Отечество,семья,религия</a:t>
            </a:r>
            <a:r>
              <a:rPr lang="ru-RU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844037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79E5ED-4338-1245-B060-788246079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Основа ФГОС –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системно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деятельностный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подход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F75749-533C-734D-ACA9-4E6193AA9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240" y="1795346"/>
            <a:ext cx="10659110" cy="4381617"/>
          </a:xfrm>
        </p:spPr>
        <p:txBody>
          <a:bodyPr/>
          <a:lstStyle/>
          <a:p>
            <a:r>
              <a:rPr lang="ru-RU" sz="3600" b="1" dirty="0"/>
              <a:t>Цель</a:t>
            </a:r>
            <a:r>
              <a:rPr lang="ru-RU" dirty="0"/>
              <a:t>:</a:t>
            </a:r>
          </a:p>
          <a:p>
            <a:r>
              <a:rPr lang="ru-RU" sz="4000" spc="1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пробудить у обучающегося интерес к предмету</a:t>
            </a:r>
          </a:p>
          <a:p>
            <a:r>
              <a:rPr lang="ru-RU" sz="4000" spc="1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процессу обучения</a:t>
            </a:r>
          </a:p>
          <a:p>
            <a:r>
              <a:rPr lang="ru-RU" sz="4000" spc="1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навыки самообразования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3216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5F6930-7996-0E40-BF3F-7729CA822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Методы обучения</a:t>
            </a:r>
            <a:r>
              <a:rPr lang="ru-RU" dirty="0"/>
              <a:t>: 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F5A93A-C941-A548-B4EB-FAE0A7733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737" y="1557996"/>
            <a:ext cx="10659110" cy="4351338"/>
          </a:xfrm>
        </p:spPr>
        <p:txBody>
          <a:bodyPr>
            <a:normAutofit/>
          </a:bodyPr>
          <a:lstStyle/>
          <a:p>
            <a:r>
              <a:rPr lang="ru-RU" sz="3600" b="1" dirty="0"/>
              <a:t>1. Методы развития образной речи: </a:t>
            </a:r>
          </a:p>
          <a:p>
            <a:r>
              <a:rPr lang="ru-RU" sz="3600" b="1" dirty="0" err="1"/>
              <a:t>Синквейн</a:t>
            </a:r>
            <a:r>
              <a:rPr lang="ru-RU" sz="3600" b="1" dirty="0"/>
              <a:t> </a:t>
            </a:r>
          </a:p>
          <a:p>
            <a:r>
              <a:rPr lang="ru-RU" sz="3600" b="1" dirty="0"/>
              <a:t> </a:t>
            </a:r>
            <a:r>
              <a:rPr lang="ru-RU" sz="4000" b="1" dirty="0" err="1"/>
              <a:t>даймонд</a:t>
            </a:r>
            <a:endParaRPr lang="ru-RU" sz="4000" b="1" dirty="0"/>
          </a:p>
          <a:p>
            <a:r>
              <a:rPr lang="ru-RU" sz="4000" b="1" dirty="0"/>
              <a:t>хайку</a:t>
            </a:r>
            <a:r>
              <a:rPr lang="ru-RU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0799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C33799-3E1C-8348-B865-B3D581CE9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dirty="0"/>
            </a:br>
            <a:br>
              <a:rPr lang="ru-RU" dirty="0"/>
            </a:br>
            <a:r>
              <a:rPr lang="ru-RU" dirty="0" err="1"/>
              <a:t>Синквейн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421D390-D388-7B44-8F25-CEA118333A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4000" dirty="0"/>
              <a:t>стихотворная форма из 5 строк, характеризующая предмет (тему), которая пишется по определённому плану:</a:t>
            </a:r>
          </a:p>
          <a:p>
            <a:r>
              <a:rPr lang="ru-RU" sz="4000" dirty="0"/>
              <a:t>1) 1 существительное;</a:t>
            </a:r>
          </a:p>
          <a:p>
            <a:r>
              <a:rPr lang="ru-RU" sz="4000" dirty="0"/>
              <a:t>2) 2 прилагательных;</a:t>
            </a:r>
          </a:p>
          <a:p>
            <a:r>
              <a:rPr lang="ru-RU" sz="4000" dirty="0"/>
              <a:t>3) 3 глагола;</a:t>
            </a:r>
          </a:p>
          <a:p>
            <a:r>
              <a:rPr lang="ru-RU" sz="4000" dirty="0"/>
              <a:t>4) 1 фраза;</a:t>
            </a:r>
          </a:p>
          <a:p>
            <a:r>
              <a:rPr lang="ru-RU" sz="4000" dirty="0"/>
              <a:t>5) 1 существительное.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4290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052DCD-AD7F-254F-ACB9-40A57C4ED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b="1" dirty="0"/>
            </a:br>
            <a:br>
              <a:rPr lang="ru-RU" b="1" dirty="0"/>
            </a:br>
            <a:br>
              <a:rPr lang="ru-RU" b="1" dirty="0"/>
            </a:br>
            <a:r>
              <a:rPr lang="ru-RU" b="1" dirty="0" err="1"/>
              <a:t>Даймонд</a:t>
            </a:r>
            <a:br>
              <a:rPr lang="ru-RU" b="1" dirty="0"/>
            </a:br>
            <a:br>
              <a:rPr lang="ru-RU" b="1" dirty="0"/>
            </a:br>
            <a:r>
              <a:rPr lang="ru-RU" dirty="0"/>
              <a:t>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BCBF29C-2C39-E346-8D8A-458C5AD7F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4000" dirty="0"/>
              <a:t>стихотворная форма из 7 строк, первая и последняя из которых – понятия с противоположным значением:</a:t>
            </a:r>
          </a:p>
          <a:p>
            <a:r>
              <a:rPr lang="ru-RU" sz="4000" dirty="0"/>
              <a:t>1) 1 существительное;</a:t>
            </a:r>
          </a:p>
          <a:p>
            <a:r>
              <a:rPr lang="ru-RU" sz="4000" dirty="0"/>
              <a:t>2) 2 прилагательных или причастия;</a:t>
            </a:r>
          </a:p>
          <a:p>
            <a:r>
              <a:rPr lang="ru-RU" sz="4000" dirty="0"/>
              <a:t>3) 3 глагола или деепричастия;</a:t>
            </a:r>
          </a:p>
          <a:p>
            <a:r>
              <a:rPr lang="ru-RU" sz="4000" dirty="0"/>
              <a:t>4) 4 слова: два из них характеризуют первое существительное, другие два – второе;</a:t>
            </a:r>
          </a:p>
          <a:p>
            <a:r>
              <a:rPr lang="ru-RU" sz="4000" dirty="0"/>
              <a:t>5) 3 глагола или деепричастия;</a:t>
            </a:r>
          </a:p>
          <a:p>
            <a:r>
              <a:rPr lang="ru-RU" sz="4000" dirty="0"/>
              <a:t>6) 2 прилагательных или причастия;</a:t>
            </a:r>
          </a:p>
          <a:p>
            <a:r>
              <a:rPr lang="ru-RU" sz="4000" dirty="0"/>
              <a:t>7) 1 существительное.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7774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0559C3-5EE6-0447-B311-91F5B4DB6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Хайку (хокку)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5FA917-FC18-F640-A48D-A08E53D9B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4000" dirty="0"/>
              <a:t>японское лирическое трёхстишие без рифмы со строго определённым количеством слогов в строке (1 строка – 5 слогов, 2 строка – 7 слогов, 3 строка – 5 слогов), отличающаяся выразительностью и предельной краткостью. Например:</a:t>
            </a:r>
          </a:p>
          <a:p>
            <a:r>
              <a:rPr lang="ru-RU" sz="4000" dirty="0"/>
              <a:t>	Не смог понять урок</a:t>
            </a:r>
          </a:p>
          <a:p>
            <a:pPr marL="0" indent="0">
              <a:buNone/>
            </a:pPr>
            <a:r>
              <a:rPr lang="ru-RU" sz="4000" dirty="0"/>
              <a:t>	Приятель помог в беде.</a:t>
            </a:r>
          </a:p>
          <a:p>
            <a:pPr marL="0" indent="0">
              <a:buNone/>
            </a:pPr>
            <a:r>
              <a:rPr lang="ru-RU" sz="4000" dirty="0"/>
              <a:t>	Я друга ценю.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1632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71F44F-CDD2-BC4F-BFAE-6704FD486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Методы моделирования</a:t>
            </a:r>
            <a:r>
              <a:rPr lang="ru-RU" dirty="0"/>
              <a:t> 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7EFB35-D4EF-9843-B5AC-E2C0B0469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b="1" dirty="0"/>
              <a:t>ментальная карта</a:t>
            </a:r>
            <a:r>
              <a:rPr lang="ru-RU" sz="4000" dirty="0"/>
              <a:t> </a:t>
            </a:r>
          </a:p>
          <a:p>
            <a:r>
              <a:rPr lang="ru-RU" sz="4000" b="1" dirty="0" err="1"/>
              <a:t>лэпбук</a:t>
            </a:r>
            <a:endParaRPr lang="ru-RU" sz="4000" b="1" dirty="0"/>
          </a:p>
          <a:p>
            <a:r>
              <a:rPr lang="ru-RU" sz="4000" b="1" dirty="0"/>
              <a:t>коллаж</a:t>
            </a:r>
            <a:r>
              <a:rPr lang="ru-RU" b="1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8506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6BF054-F362-D44F-BF56-49B9CC56C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0584" y="613317"/>
            <a:ext cx="10655765" cy="1077371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Метод размышления о музыке</a:t>
            </a:r>
            <a:br>
              <a:rPr lang="ru-RU" b="1" dirty="0"/>
            </a:br>
            <a:br>
              <a:rPr lang="ru-RU" b="1" dirty="0"/>
            </a:br>
            <a:r>
              <a:rPr lang="ru-RU" dirty="0"/>
              <a:t> 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15C77B0A-2882-474C-8E4B-FC68296658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6022013"/>
              </p:ext>
            </p:extLst>
          </p:nvPr>
        </p:nvGraphicFramePr>
        <p:xfrm>
          <a:off x="4077730" y="1173892"/>
          <a:ext cx="3835966" cy="55706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8233">
                  <a:extLst>
                    <a:ext uri="{9D8B030D-6E8A-4147-A177-3AD203B41FA5}">
                      <a16:colId xmlns:a16="http://schemas.microsoft.com/office/drawing/2014/main" val="3218582040"/>
                    </a:ext>
                  </a:extLst>
                </a:gridCol>
                <a:gridCol w="1179913">
                  <a:extLst>
                    <a:ext uri="{9D8B030D-6E8A-4147-A177-3AD203B41FA5}">
                      <a16:colId xmlns:a16="http://schemas.microsoft.com/office/drawing/2014/main" val="4206595324"/>
                    </a:ext>
                  </a:extLst>
                </a:gridCol>
                <a:gridCol w="1297820">
                  <a:extLst>
                    <a:ext uri="{9D8B030D-6E8A-4147-A177-3AD203B41FA5}">
                      <a16:colId xmlns:a16="http://schemas.microsoft.com/office/drawing/2014/main" val="2819259555"/>
                    </a:ext>
                  </a:extLst>
                </a:gridCol>
              </a:tblGrid>
              <a:tr h="278530">
                <a:tc>
                  <a:txBody>
                    <a:bodyPr/>
                    <a:lstStyle/>
                    <a:p>
                      <a:pPr indent="450215" algn="just"/>
                      <a:r>
                        <a:rPr lang="ru-RU" sz="900" dirty="0">
                          <a:effectLst/>
                        </a:rPr>
                        <a:t>Название песни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/>
                </a:tc>
                <a:tc>
                  <a:txBody>
                    <a:bodyPr/>
                    <a:lstStyle/>
                    <a:p>
                      <a:pPr indent="450215" algn="just"/>
                      <a:r>
                        <a:rPr lang="ru-RU" sz="900">
                          <a:effectLst/>
                        </a:rPr>
                        <a:t>Авторы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/>
                </a:tc>
                <a:tc>
                  <a:txBody>
                    <a:bodyPr/>
                    <a:lstStyle/>
                    <a:p>
                      <a:pPr indent="450215" algn="just"/>
                      <a:r>
                        <a:rPr lang="ru-RU" sz="900">
                          <a:effectLst/>
                        </a:rPr>
                        <a:t>Тема урока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/>
                </a:tc>
                <a:extLst>
                  <a:ext uri="{0D108BD9-81ED-4DB2-BD59-A6C34878D82A}">
                    <a16:rowId xmlns:a16="http://schemas.microsoft.com/office/drawing/2014/main" val="1424060064"/>
                  </a:ext>
                </a:extLst>
              </a:tr>
              <a:tr h="557060">
                <a:tc>
                  <a:txBody>
                    <a:bodyPr/>
                    <a:lstStyle/>
                    <a:p>
                      <a:pPr indent="450215" algn="just"/>
                      <a:r>
                        <a:rPr lang="ru-RU" sz="900" dirty="0">
                          <a:effectLst/>
                        </a:rPr>
                        <a:t>Гимн РФ</a:t>
                      </a:r>
                      <a:endParaRPr lang="ru-RU" sz="700" dirty="0">
                        <a:effectLst/>
                      </a:endParaRPr>
                    </a:p>
                    <a:p>
                      <a:pPr indent="450215" algn="just"/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/>
                </a:tc>
                <a:tc>
                  <a:txBody>
                    <a:bodyPr/>
                    <a:lstStyle/>
                    <a:p>
                      <a:pPr indent="450215" algn="just"/>
                      <a:r>
                        <a:rPr lang="ru-RU" sz="900" dirty="0">
                          <a:effectLst/>
                        </a:rPr>
                        <a:t>А. Александров</a:t>
                      </a:r>
                      <a:endParaRPr lang="ru-RU" sz="700" dirty="0">
                        <a:effectLst/>
                      </a:endParaRPr>
                    </a:p>
                    <a:p>
                      <a:pPr indent="450215" algn="just"/>
                      <a:r>
                        <a:rPr lang="ru-RU" sz="900" dirty="0">
                          <a:effectLst/>
                        </a:rPr>
                        <a:t>С. Михалков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/>
                </a:tc>
                <a:tc>
                  <a:txBody>
                    <a:bodyPr/>
                    <a:lstStyle/>
                    <a:p>
                      <a:pPr indent="450215" algn="l"/>
                      <a:r>
                        <a:rPr lang="ru-RU" sz="900">
                          <a:effectLst/>
                        </a:rPr>
                        <a:t>Гражданин России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/>
                </a:tc>
                <a:extLst>
                  <a:ext uri="{0D108BD9-81ED-4DB2-BD59-A6C34878D82A}">
                    <a16:rowId xmlns:a16="http://schemas.microsoft.com/office/drawing/2014/main" val="221928464"/>
                  </a:ext>
                </a:extLst>
              </a:tr>
              <a:tr h="278530">
                <a:tc>
                  <a:txBody>
                    <a:bodyPr/>
                    <a:lstStyle/>
                    <a:p>
                      <a:pPr indent="450215" algn="just"/>
                      <a:r>
                        <a:rPr lang="ru-RU" sz="900">
                          <a:effectLst/>
                        </a:rPr>
                        <a:t>Гимн г. Новосибирска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/>
                </a:tc>
                <a:tc>
                  <a:txBody>
                    <a:bodyPr/>
                    <a:lstStyle/>
                    <a:p>
                      <a:pPr indent="450215" algn="just"/>
                      <a:r>
                        <a:rPr lang="ru-RU" sz="900" dirty="0">
                          <a:effectLst/>
                        </a:rPr>
                        <a:t>Владислав Ленский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/>
                </a:tc>
                <a:tc>
                  <a:txBody>
                    <a:bodyPr/>
                    <a:lstStyle/>
                    <a:p>
                      <a:pPr indent="450215" algn="l"/>
                      <a:r>
                        <a:rPr lang="ru-RU" sz="900">
                          <a:effectLst/>
                        </a:rPr>
                        <a:t>Гражданин России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/>
                </a:tc>
                <a:extLst>
                  <a:ext uri="{0D108BD9-81ED-4DB2-BD59-A6C34878D82A}">
                    <a16:rowId xmlns:a16="http://schemas.microsoft.com/office/drawing/2014/main" val="3258475180"/>
                  </a:ext>
                </a:extLst>
              </a:tr>
              <a:tr h="557060">
                <a:tc>
                  <a:txBody>
                    <a:bodyPr/>
                    <a:lstStyle/>
                    <a:p>
                      <a:pPr indent="450215" algn="just"/>
                      <a:r>
                        <a:rPr lang="ru-RU" sz="900">
                          <a:effectLst/>
                        </a:rPr>
                        <a:t>Гимн г. Новосибирской области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/>
                </a:tc>
                <a:tc>
                  <a:txBody>
                    <a:bodyPr/>
                    <a:lstStyle/>
                    <a:p>
                      <a:pPr indent="450215" algn="just"/>
                      <a:r>
                        <a:rPr lang="ru-RU" sz="900" dirty="0">
                          <a:effectLst/>
                        </a:rPr>
                        <a:t>Николай Колесников</a:t>
                      </a:r>
                      <a:endParaRPr lang="ru-RU" sz="700" dirty="0">
                        <a:effectLst/>
                      </a:endParaRPr>
                    </a:p>
                    <a:p>
                      <a:pPr indent="450215" algn="just"/>
                      <a:r>
                        <a:rPr lang="ru-RU" sz="900" dirty="0">
                          <a:effectLst/>
                        </a:rPr>
                        <a:t>Александр Юдин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/>
                </a:tc>
                <a:tc>
                  <a:txBody>
                    <a:bodyPr/>
                    <a:lstStyle/>
                    <a:p>
                      <a:pPr indent="450215" algn="l"/>
                      <a:r>
                        <a:rPr lang="ru-RU" sz="900" dirty="0">
                          <a:effectLst/>
                        </a:rPr>
                        <a:t>Гражданин России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/>
                </a:tc>
                <a:extLst>
                  <a:ext uri="{0D108BD9-81ED-4DB2-BD59-A6C34878D82A}">
                    <a16:rowId xmlns:a16="http://schemas.microsoft.com/office/drawing/2014/main" val="1994659949"/>
                  </a:ext>
                </a:extLst>
              </a:tr>
              <a:tr h="417795">
                <a:tc>
                  <a:txBody>
                    <a:bodyPr/>
                    <a:lstStyle/>
                    <a:p>
                      <a:pPr indent="450215" algn="just"/>
                      <a:r>
                        <a:rPr lang="ru-RU" sz="900">
                          <a:effectLst/>
                        </a:rPr>
                        <a:t>«Песня о друге»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/>
                </a:tc>
                <a:tc>
                  <a:txBody>
                    <a:bodyPr/>
                    <a:lstStyle/>
                    <a:p>
                      <a:pPr indent="449580" algn="just"/>
                      <a:r>
                        <a:rPr lang="ru-RU" sz="900">
                          <a:effectLst/>
                        </a:rPr>
                        <a:t>В. Высоцкий</a:t>
                      </a:r>
                      <a:endParaRPr lang="ru-RU" sz="700">
                        <a:effectLst/>
                      </a:endParaRPr>
                    </a:p>
                    <a:p>
                      <a:pPr indent="450215" algn="just"/>
                      <a:r>
                        <a:rPr lang="ru-RU" sz="9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/>
                </a:tc>
                <a:tc>
                  <a:txBody>
                    <a:bodyPr/>
                    <a:lstStyle/>
                    <a:p>
                      <a:pPr indent="450215" algn="l"/>
                      <a:r>
                        <a:rPr lang="ru-RU" sz="900" dirty="0">
                          <a:effectLst/>
                        </a:rPr>
                        <a:t> Дружба и порядочность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/>
                </a:tc>
                <a:extLst>
                  <a:ext uri="{0D108BD9-81ED-4DB2-BD59-A6C34878D82A}">
                    <a16:rowId xmlns:a16="http://schemas.microsoft.com/office/drawing/2014/main" val="2920119888"/>
                  </a:ext>
                </a:extLst>
              </a:tr>
              <a:tr h="278530">
                <a:tc>
                  <a:txBody>
                    <a:bodyPr/>
                    <a:lstStyle/>
                    <a:p>
                      <a:pPr indent="450215" algn="just"/>
                      <a:r>
                        <a:rPr lang="ru-RU" sz="900">
                          <a:effectLst/>
                        </a:rPr>
                        <a:t>«Дорога добра»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/>
                </a:tc>
                <a:tc>
                  <a:txBody>
                    <a:bodyPr/>
                    <a:lstStyle/>
                    <a:p>
                      <a:pPr indent="17780" algn="just"/>
                      <a:r>
                        <a:rPr lang="ru-RU" sz="900">
                          <a:effectLst/>
                        </a:rPr>
                        <a:t>М.Минкин</a:t>
                      </a:r>
                      <a:endParaRPr lang="ru-RU" sz="700">
                        <a:effectLst/>
                      </a:endParaRPr>
                    </a:p>
                    <a:p>
                      <a:pPr indent="450215" algn="just"/>
                      <a:r>
                        <a:rPr lang="ru-RU" sz="900">
                          <a:effectLst/>
                        </a:rPr>
                        <a:t>Ю.Энтин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/>
                </a:tc>
                <a:tc>
                  <a:txBody>
                    <a:bodyPr/>
                    <a:lstStyle/>
                    <a:p>
                      <a:pPr indent="450215" algn="l"/>
                      <a:r>
                        <a:rPr lang="ru-RU" sz="900" dirty="0">
                          <a:effectLst/>
                        </a:rPr>
                        <a:t>Добро и зло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/>
                </a:tc>
                <a:extLst>
                  <a:ext uri="{0D108BD9-81ED-4DB2-BD59-A6C34878D82A}">
                    <a16:rowId xmlns:a16="http://schemas.microsoft.com/office/drawing/2014/main" val="1285880093"/>
                  </a:ext>
                </a:extLst>
              </a:tr>
              <a:tr h="278530">
                <a:tc>
                  <a:txBody>
                    <a:bodyPr/>
                    <a:lstStyle/>
                    <a:p>
                      <a:pPr indent="450215" algn="just"/>
                      <a:r>
                        <a:rPr lang="ru-RU" sz="900">
                          <a:effectLst/>
                        </a:rPr>
                        <a:t>«Пожелание друзьям»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/>
                </a:tc>
                <a:tc>
                  <a:txBody>
                    <a:bodyPr/>
                    <a:lstStyle/>
                    <a:p>
                      <a:pPr indent="17780" algn="just"/>
                      <a:r>
                        <a:rPr lang="ru-RU" sz="900">
                          <a:effectLst/>
                        </a:rPr>
                        <a:t>Б. Окуджава</a:t>
                      </a:r>
                      <a:endParaRPr lang="ru-RU" sz="700">
                        <a:effectLst/>
                      </a:endParaRPr>
                    </a:p>
                    <a:p>
                      <a:pPr indent="450215" algn="just"/>
                      <a:r>
                        <a:rPr lang="ru-RU" sz="9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/>
                </a:tc>
                <a:tc>
                  <a:txBody>
                    <a:bodyPr/>
                    <a:lstStyle/>
                    <a:p>
                      <a:pPr indent="450215" algn="l"/>
                      <a:r>
                        <a:rPr lang="ru-RU" sz="900" dirty="0">
                          <a:effectLst/>
                        </a:rPr>
                        <a:t>Терпимость и терпение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/>
                </a:tc>
                <a:extLst>
                  <a:ext uri="{0D108BD9-81ED-4DB2-BD59-A6C34878D82A}">
                    <a16:rowId xmlns:a16="http://schemas.microsoft.com/office/drawing/2014/main" val="3469890017"/>
                  </a:ext>
                </a:extLst>
              </a:tr>
              <a:tr h="557060">
                <a:tc>
                  <a:txBody>
                    <a:bodyPr/>
                    <a:lstStyle/>
                    <a:p>
                      <a:pPr indent="450215" algn="just"/>
                      <a:r>
                        <a:rPr lang="ru-RU" sz="900">
                          <a:effectLst/>
                        </a:rPr>
                        <a:t>«Мимо текла, текла река»/</a:t>
                      </a:r>
                      <a:endParaRPr lang="ru-RU" sz="700">
                        <a:effectLst/>
                      </a:endParaRPr>
                    </a:p>
                    <a:p>
                      <a:pPr indent="450215" algn="just"/>
                      <a:r>
                        <a:rPr lang="ru-RU" sz="900">
                          <a:effectLst/>
                        </a:rPr>
                        <a:t>«Песня о доме»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/>
                </a:tc>
                <a:tc>
                  <a:txBody>
                    <a:bodyPr/>
                    <a:lstStyle/>
                    <a:p>
                      <a:pPr indent="17780" algn="just"/>
                      <a:r>
                        <a:rPr lang="ru-RU" sz="900">
                          <a:effectLst/>
                        </a:rPr>
                        <a:t>М. Гальперин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/>
                </a:tc>
                <a:tc>
                  <a:txBody>
                    <a:bodyPr/>
                    <a:lstStyle/>
                    <a:p>
                      <a:pPr indent="450215" algn="l"/>
                      <a:r>
                        <a:rPr lang="ru-RU" sz="900" dirty="0">
                          <a:effectLst/>
                        </a:rPr>
                        <a:t>Семья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/>
                </a:tc>
                <a:extLst>
                  <a:ext uri="{0D108BD9-81ED-4DB2-BD59-A6C34878D82A}">
                    <a16:rowId xmlns:a16="http://schemas.microsoft.com/office/drawing/2014/main" val="3313496567"/>
                  </a:ext>
                </a:extLst>
              </a:tr>
              <a:tr h="557060">
                <a:tc>
                  <a:txBody>
                    <a:bodyPr/>
                    <a:lstStyle/>
                    <a:p>
                      <a:pPr indent="450215" algn="just"/>
                      <a:r>
                        <a:rPr lang="ru-RU" sz="900">
                          <a:effectLst/>
                        </a:rPr>
                        <a:t>«Раненая птица»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/>
                </a:tc>
                <a:tc>
                  <a:txBody>
                    <a:bodyPr/>
                    <a:lstStyle/>
                    <a:p>
                      <a:pPr indent="450215" algn="just"/>
                      <a:r>
                        <a:rPr lang="ru-RU" sz="900">
                          <a:effectLst/>
                        </a:rPr>
                        <a:t>А. Пахмутова</a:t>
                      </a:r>
                      <a:endParaRPr lang="ru-RU" sz="700">
                        <a:effectLst/>
                      </a:endParaRPr>
                    </a:p>
                    <a:p>
                      <a:pPr indent="450215" algn="just"/>
                      <a:r>
                        <a:rPr lang="ru-RU" sz="900">
                          <a:effectLst/>
                        </a:rPr>
                        <a:t>Н. Добронравов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/>
                </a:tc>
                <a:tc>
                  <a:txBody>
                    <a:bodyPr/>
                    <a:lstStyle/>
                    <a:p>
                      <a:pPr indent="450215" algn="l"/>
                      <a:r>
                        <a:rPr lang="ru-RU" sz="900" dirty="0">
                          <a:effectLst/>
                        </a:rPr>
                        <a:t>Равнодушие и жестокость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/>
                </a:tc>
                <a:extLst>
                  <a:ext uri="{0D108BD9-81ED-4DB2-BD59-A6C34878D82A}">
                    <a16:rowId xmlns:a16="http://schemas.microsoft.com/office/drawing/2014/main" val="3598213012"/>
                  </a:ext>
                </a:extLst>
              </a:tr>
              <a:tr h="417795">
                <a:tc>
                  <a:txBody>
                    <a:bodyPr/>
                    <a:lstStyle/>
                    <a:p>
                      <a:pPr indent="450215" algn="just"/>
                      <a:r>
                        <a:rPr lang="ru-RU" sz="900">
                          <a:effectLst/>
                        </a:rPr>
                        <a:t>«Ты-человек»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/>
                </a:tc>
                <a:tc>
                  <a:txBody>
                    <a:bodyPr/>
                    <a:lstStyle/>
                    <a:p>
                      <a:pPr indent="450215" algn="just"/>
                      <a:r>
                        <a:rPr lang="ru-RU" sz="900">
                          <a:effectLst/>
                        </a:rPr>
                        <a:t>Е. Крылатов</a:t>
                      </a:r>
                      <a:endParaRPr lang="ru-RU" sz="700">
                        <a:effectLst/>
                      </a:endParaRPr>
                    </a:p>
                    <a:p>
                      <a:pPr indent="450215" algn="just"/>
                      <a:r>
                        <a:rPr lang="ru-RU" sz="900">
                          <a:effectLst/>
                        </a:rPr>
                        <a:t>Ю. Энтин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/>
                </a:tc>
                <a:tc>
                  <a:txBody>
                    <a:bodyPr/>
                    <a:lstStyle/>
                    <a:p>
                      <a:pPr indent="450215" algn="l"/>
                      <a:r>
                        <a:rPr lang="ru-RU" sz="900" dirty="0">
                          <a:effectLst/>
                        </a:rPr>
                        <a:t>Самовоспитание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/>
                </a:tc>
                <a:extLst>
                  <a:ext uri="{0D108BD9-81ED-4DB2-BD59-A6C34878D82A}">
                    <a16:rowId xmlns:a16="http://schemas.microsoft.com/office/drawing/2014/main" val="2518304004"/>
                  </a:ext>
                </a:extLst>
              </a:tr>
              <a:tr h="1392651">
                <a:tc>
                  <a:txBody>
                    <a:bodyPr/>
                    <a:lstStyle/>
                    <a:p>
                      <a:pPr indent="450215" algn="just"/>
                      <a:r>
                        <a:rPr lang="ru-RU" sz="900">
                          <a:effectLst/>
                        </a:rPr>
                        <a:t>«О героях былых времён»/ «Вечный огонь»</a:t>
                      </a:r>
                      <a:endParaRPr lang="ru-RU" sz="700">
                        <a:effectLst/>
                      </a:endParaRPr>
                    </a:p>
                    <a:p>
                      <a:pPr indent="450215" algn="just"/>
                      <a:r>
                        <a:rPr lang="ru-RU" sz="900">
                          <a:effectLst/>
                        </a:rPr>
                        <a:t>(из к\ф «Офицеры»)</a:t>
                      </a:r>
                      <a:endParaRPr lang="ru-RU" sz="700">
                        <a:effectLst/>
                      </a:endParaRPr>
                    </a:p>
                    <a:p>
                      <a:pPr indent="450215" algn="just"/>
                      <a:r>
                        <a:rPr lang="ru-RU" sz="900">
                          <a:effectLst/>
                        </a:rPr>
                        <a:t> </a:t>
                      </a:r>
                      <a:endParaRPr lang="ru-RU" sz="700">
                        <a:effectLst/>
                      </a:endParaRPr>
                    </a:p>
                    <a:p>
                      <a:pPr indent="450215" algn="just"/>
                      <a:r>
                        <a:rPr lang="ru-RU" sz="900">
                          <a:effectLst/>
                        </a:rPr>
                        <a:t>Патриотические песни</a:t>
                      </a:r>
                      <a:endParaRPr lang="ru-RU" sz="700">
                        <a:effectLst/>
                      </a:endParaRPr>
                    </a:p>
                    <a:p>
                      <a:pPr indent="450215" algn="just"/>
                      <a:r>
                        <a:rPr lang="ru-RU" sz="900">
                          <a:effectLst/>
                        </a:rPr>
                        <a:t>Песни войны и Победы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/>
                </a:tc>
                <a:tc>
                  <a:txBody>
                    <a:bodyPr/>
                    <a:lstStyle/>
                    <a:p>
                      <a:pPr indent="450215" algn="just"/>
                      <a:r>
                        <a:rPr lang="ru-RU" sz="900">
                          <a:effectLst/>
                        </a:rPr>
                        <a:t>Р. Хозак</a:t>
                      </a:r>
                      <a:endParaRPr lang="ru-RU" sz="700">
                        <a:effectLst/>
                      </a:endParaRPr>
                    </a:p>
                    <a:p>
                      <a:pPr indent="450215" algn="just"/>
                      <a:r>
                        <a:rPr lang="ru-RU" sz="900">
                          <a:effectLst/>
                        </a:rPr>
                        <a:t>Е. Агранович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/>
                </a:tc>
                <a:tc>
                  <a:txBody>
                    <a:bodyPr/>
                    <a:lstStyle/>
                    <a:p>
                      <a:pPr indent="450215" algn="l"/>
                      <a:r>
                        <a:rPr lang="ru-RU" sz="900" dirty="0">
                          <a:effectLst/>
                        </a:rPr>
                        <a:t>Мужество</a:t>
                      </a:r>
                      <a:endParaRPr lang="ru-RU" sz="700" dirty="0">
                        <a:effectLst/>
                      </a:endParaRPr>
                    </a:p>
                    <a:p>
                      <a:pPr indent="450215" algn="l"/>
                      <a:r>
                        <a:rPr lang="ru-RU" sz="900" dirty="0">
                          <a:effectLst/>
                        </a:rPr>
                        <a:t>Защитники Отечества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83" marR="42383" marT="0" marB="0"/>
                </a:tc>
                <a:extLst>
                  <a:ext uri="{0D108BD9-81ED-4DB2-BD59-A6C34878D82A}">
                    <a16:rowId xmlns:a16="http://schemas.microsoft.com/office/drawing/2014/main" val="4166769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8240689"/>
      </p:ext>
    </p:extLst>
  </p:cSld>
  <p:clrMapOvr>
    <a:masterClrMapping/>
  </p:clrMapOvr>
</p:sld>
</file>

<file path=ppt/theme/theme1.xml><?xml version="1.0" encoding="utf-8"?>
<a:theme xmlns:a="http://schemas.openxmlformats.org/drawingml/2006/main" name="ConfettiVTI">
  <a:themeElements>
    <a:clrScheme name="AnalogousFromLightSeedRightStep">
      <a:dk1>
        <a:srgbClr val="000000"/>
      </a:dk1>
      <a:lt1>
        <a:srgbClr val="FFFFFF"/>
      </a:lt1>
      <a:dk2>
        <a:srgbClr val="413324"/>
      </a:dk2>
      <a:lt2>
        <a:srgbClr val="E2E7E8"/>
      </a:lt2>
      <a:accent1>
        <a:srgbClr val="C49792"/>
      </a:accent1>
      <a:accent2>
        <a:srgbClr val="BA9D7F"/>
      </a:accent2>
      <a:accent3>
        <a:srgbClr val="A8A57F"/>
      </a:accent3>
      <a:accent4>
        <a:srgbClr val="98AB75"/>
      </a:accent4>
      <a:accent5>
        <a:srgbClr val="8CAD83"/>
      </a:accent5>
      <a:accent6>
        <a:srgbClr val="78AF82"/>
      </a:accent6>
      <a:hlink>
        <a:srgbClr val="588C92"/>
      </a:hlink>
      <a:folHlink>
        <a:srgbClr val="7F7F7F"/>
      </a:folHlink>
    </a:clrScheme>
    <a:fontScheme name="Custom 10">
      <a:majorFont>
        <a:latin typeface="Gill Sans Nov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fettiVTI" id="{B5618F7C-B4F0-4D28-83B4-440D0519681F}" vid="{5F84EFDF-E14E-48C6-955C-990A32085A7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510</Words>
  <Application>Microsoft Macintosh PowerPoint</Application>
  <PresentationFormat>Широкоэкранный</PresentationFormat>
  <Paragraphs>102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Gill Sans Nova</vt:lpstr>
      <vt:lpstr>Times New Roman</vt:lpstr>
      <vt:lpstr>ConfettiVTI</vt:lpstr>
      <vt:lpstr>«Качество современного образования: вектор воспитание»</vt:lpstr>
      <vt:lpstr>Воспитательная составляющая  курса ОРКСЭ</vt:lpstr>
      <vt:lpstr>Основа ФГОС –  системно-деятельностный подход</vt:lpstr>
      <vt:lpstr>Методы обучения:   </vt:lpstr>
      <vt:lpstr>  Синквейн  </vt:lpstr>
      <vt:lpstr>   Даймонд   </vt:lpstr>
      <vt:lpstr>Хайку (хокку)</vt:lpstr>
      <vt:lpstr>Методы моделирования :</vt:lpstr>
      <vt:lpstr>Метод размышления о музыке   </vt:lpstr>
      <vt:lpstr>А.С. Макаренко </vt:lpstr>
      <vt:lpstr>Благодарю за внимание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«Качество современного образования:вектор воспитание»</dc:title>
  <dc:creator>Valentina Aseeva</dc:creator>
  <cp:lastModifiedBy>Valentina Aseeva</cp:lastModifiedBy>
  <cp:revision>5</cp:revision>
  <dcterms:created xsi:type="dcterms:W3CDTF">2022-08-28T10:41:12Z</dcterms:created>
  <dcterms:modified xsi:type="dcterms:W3CDTF">2023-06-21T12:26:42Z</dcterms:modified>
</cp:coreProperties>
</file>