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81" r:id="rId2"/>
    <p:sldId id="479" r:id="rId3"/>
    <p:sldId id="422" r:id="rId4"/>
    <p:sldId id="264" r:id="rId5"/>
    <p:sldId id="290" r:id="rId6"/>
    <p:sldId id="291" r:id="rId7"/>
    <p:sldId id="416" r:id="rId8"/>
    <p:sldId id="304" r:id="rId9"/>
    <p:sldId id="303" r:id="rId10"/>
    <p:sldId id="425" r:id="rId11"/>
    <p:sldId id="345" r:id="rId12"/>
    <p:sldId id="350" r:id="rId13"/>
    <p:sldId id="351" r:id="rId14"/>
    <p:sldId id="480" r:id="rId15"/>
    <p:sldId id="359" r:id="rId16"/>
    <p:sldId id="376" r:id="rId17"/>
    <p:sldId id="377" r:id="rId18"/>
    <p:sldId id="380" r:id="rId19"/>
    <p:sldId id="385" r:id="rId20"/>
    <p:sldId id="478" r:id="rId21"/>
    <p:sldId id="431" r:id="rId22"/>
    <p:sldId id="447" r:id="rId23"/>
    <p:sldId id="451" r:id="rId24"/>
    <p:sldId id="482" r:id="rId25"/>
    <p:sldId id="484" r:id="rId26"/>
    <p:sldId id="485" r:id="rId27"/>
    <p:sldId id="486" r:id="rId28"/>
    <p:sldId id="487" r:id="rId29"/>
    <p:sldId id="488" r:id="rId30"/>
    <p:sldId id="483" r:id="rId3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1;\Desktop\&#1056;&#1072;&#1076;&#1095;&#1077;&#1085;&#1082;&#1086;%20&#1056;&#1072;&#1073;&#1086;&#1095;&#1080;&#1077;%20&#1076;&#1086;&#1082;&#1091;&#1084;&#1077;&#1085;&#1090;&#1099;\&#1096;&#1082;&#1086;&#1083;&#1072;\&#1060;&#1043;%202021\&#1054;&#1094;&#1077;&#1085;&#1082;&#1072;%20&#1084;&#1072;&#1090;&#1077;&#1084;&#1072;&#1090;&#1080;&#1095;&#1077;&#1089;&#1082;&#1086;&#1081;%20&#1075;&#1088;&#1072;&#1084;&#1086;&#1090;&#1085;&#1086;&#1089;&#1090;&#1080;%208%20&#1082;&#1083;&#1072;&#1089;&#1089;,%20&#1088;&#1077;&#1079;&#1091;&#1083;&#1100;&#1090;&#1072;&#1090;&#1099;,%2021.04.2021%2015-3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1;\Desktop\&#1056;&#1072;&#1076;&#1095;&#1077;&#1085;&#1082;&#1086;%20&#1056;&#1072;&#1073;&#1086;&#1095;&#1080;&#1077;%20&#1076;&#1086;&#1082;&#1091;&#1084;&#1077;&#1085;&#1090;&#1099;\&#1096;&#1082;&#1086;&#1083;&#1072;\&#1060;&#1043;%202021\&#1054;&#1094;&#1077;&#1085;&#1082;&#1072;%20&#1084;&#1072;&#1090;&#1077;&#1084;&#1072;&#1090;&#1080;&#1095;&#1077;&#1089;&#1082;&#1086;&#1081;%20&#1075;&#1088;&#1072;&#1084;&#1086;&#1090;&#1085;&#1086;&#1089;&#1090;&#1080;%208%20&#1082;&#1083;&#1072;&#1089;&#1089;,%20&#1088;&#1077;&#1079;&#1091;&#1083;&#1100;&#1090;&#1072;&#1090;&#1099;,%2021.04.2021%2015-3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1;\Desktop\&#1056;&#1072;&#1076;&#1095;&#1077;&#1085;&#1082;&#1086;%20&#1056;&#1072;&#1073;&#1086;&#1095;&#1080;&#1077;%20&#1076;&#1086;&#1082;&#1091;&#1084;&#1077;&#1085;&#1090;&#1099;\&#1096;&#1082;&#1086;&#1083;&#1072;\&#1060;&#1043;%202021\9%20&#1082;&#1083;&#1072;&#1089;&#1089;%20&#1063;,&#1043;,%20&#1088;&#1077;&#1079;&#1091;&#1083;&#1100;&#1090;&#1072;&#1090;&#1099;,%2021.04.2021%2010-4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'Page 1'!$E$20:$E$22</c:f>
              <c:strCache>
                <c:ptCount val="3"/>
                <c:pt idx="0">
                  <c:v>Недостаточный</c:v>
                </c:pt>
                <c:pt idx="1">
                  <c:v>Низкий</c:v>
                </c:pt>
                <c:pt idx="2">
                  <c:v>Средний</c:v>
                </c:pt>
              </c:strCache>
            </c:strRef>
          </c:cat>
          <c:val>
            <c:numRef>
              <c:f>'Page 1'!$F$20:$F$22</c:f>
              <c:numCache>
                <c:formatCode>0%</c:formatCode>
                <c:ptCount val="3"/>
                <c:pt idx="0">
                  <c:v>0.125</c:v>
                </c:pt>
                <c:pt idx="1">
                  <c:v>0.4375</c:v>
                </c:pt>
                <c:pt idx="2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0-44AA-BB5C-BB56BE6E12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2500160"/>
        <c:axId val="282501336"/>
      </c:barChart>
      <c:catAx>
        <c:axId val="2825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501336"/>
        <c:crosses val="autoZero"/>
        <c:auto val="1"/>
        <c:lblAlgn val="ctr"/>
        <c:lblOffset val="100"/>
        <c:noMultiLvlLbl val="0"/>
      </c:catAx>
      <c:valAx>
        <c:axId val="282501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5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25E-2"/>
          <c:w val="0.97342995169082125"/>
          <c:h val="0.83846805282152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40-483A-8229-4108891A2F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40-483A-8229-4108891A2F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40-483A-8229-4108891A2F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40-483A-8229-4108891A2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'Page 1'!$P$1:$S$1</c:f>
              <c:strCache>
                <c:ptCount val="4"/>
                <c:pt idx="0">
                  <c:v>Применять</c:v>
                </c:pt>
                <c:pt idx="1">
                  <c:v>Формулировать</c:v>
                </c:pt>
                <c:pt idx="2">
                  <c:v>Рассуждать</c:v>
                </c:pt>
                <c:pt idx="3">
                  <c:v>Интерпретировать</c:v>
                </c:pt>
              </c:strCache>
            </c:strRef>
          </c:cat>
          <c:val>
            <c:numRef>
              <c:f>'Page 1'!$P$2:$S$2</c:f>
              <c:numCache>
                <c:formatCode>#,##0.00</c:formatCode>
                <c:ptCount val="4"/>
                <c:pt idx="0">
                  <c:v>0.96875</c:v>
                </c:pt>
                <c:pt idx="1">
                  <c:v>0.5625</c:v>
                </c:pt>
                <c:pt idx="2">
                  <c:v>0.71875</c:v>
                </c:pt>
                <c:pt idx="3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0-483A-8229-4108891A2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0796744"/>
        <c:axId val="370797136"/>
      </c:barChart>
      <c:catAx>
        <c:axId val="37079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97136"/>
        <c:crosses val="autoZero"/>
        <c:auto val="1"/>
        <c:lblAlgn val="ctr"/>
        <c:lblOffset val="100"/>
        <c:noMultiLvlLbl val="0"/>
      </c:catAx>
      <c:valAx>
        <c:axId val="3707971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7079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Распределения обучающихся 9 класса по уровням </a:t>
            </a:r>
            <a:r>
              <a:rPr lang="ru-RU" dirty="0" err="1"/>
              <a:t>сформированности</a:t>
            </a:r>
            <a:r>
              <a:rPr lang="ru-RU" dirty="0"/>
              <a:t> читательской компетентности (в % от общего числа ответивших, после отбраковки недостоверных ответов, </a:t>
            </a:r>
            <a:r>
              <a:rPr lang="en-US" dirty="0"/>
              <a:t>n=17 </a:t>
            </a:r>
            <a:r>
              <a:rPr lang="ru-RU" dirty="0"/>
              <a:t>чел.)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Доля обучающихся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'после выбраковки'!$D$19:$D$24</c:f>
              <c:strCache>
                <c:ptCount val="5"/>
                <c:pt idx="0">
                  <c:v>Недостаточный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Повышенный</c:v>
                </c:pt>
                <c:pt idx="4">
                  <c:v>Высокий</c:v>
                </c:pt>
              </c:strCache>
              <c:extLst/>
            </c:strRef>
          </c:cat>
          <c:val>
            <c:numRef>
              <c:f>'после выбраковки'!$E$19:$E$24</c:f>
              <c:numCache>
                <c:formatCode>0%</c:formatCode>
                <c:ptCount val="5"/>
                <c:pt idx="0">
                  <c:v>0.11764705882352941</c:v>
                </c:pt>
                <c:pt idx="1">
                  <c:v>0.11764705882352941</c:v>
                </c:pt>
                <c:pt idx="2">
                  <c:v>0.35294117647058826</c:v>
                </c:pt>
                <c:pt idx="3">
                  <c:v>0.29411764705882354</c:v>
                </c:pt>
                <c:pt idx="4">
                  <c:v>0.11764705882352941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DCD-4620-B3C1-2085AA2F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153680"/>
        <c:axId val="286150936"/>
      </c:barChart>
      <c:catAx>
        <c:axId val="2861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150936"/>
        <c:crosses val="autoZero"/>
        <c:auto val="1"/>
        <c:lblAlgn val="ctr"/>
        <c:lblOffset val="100"/>
        <c:noMultiLvlLbl val="0"/>
      </c:catAx>
      <c:valAx>
        <c:axId val="28615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15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28E05-3037-4E8D-B155-11B7B31342A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DFCF-95B6-44DA-B434-3B144E1C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3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3DFCF-95B6-44DA-B434-3B144E1CEA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6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85743" y="2514422"/>
            <a:ext cx="5620512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A400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1786" y="5317947"/>
            <a:ext cx="848842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A400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575" y="36067"/>
            <a:ext cx="11864848" cy="134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0612" y="1839976"/>
            <a:ext cx="10077450" cy="478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942" y="6465519"/>
            <a:ext cx="3098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kiv.instrao.ru/bank-zadaniy/finansovaya-gramotnost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448FA-94D7-4F39-9340-33CAA7ED0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800" y="806465"/>
            <a:ext cx="4114800" cy="488935"/>
          </a:xfrm>
        </p:spPr>
        <p:txBody>
          <a:bodyPr/>
          <a:lstStyle/>
          <a:p>
            <a:pPr algn="ctr"/>
            <a:r>
              <a:rPr lang="ru-RU" sz="3200" b="1" dirty="0"/>
              <a:t>СЕМИНАР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835D5-030C-4023-B99C-1D7E8589A7F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1286470"/>
            <a:ext cx="11353800" cy="14773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«Согласование стратегических ориентиров методической работы в Новосибирском районе, направленной на формирование функциональной грамотности обучающихся с учетом требований ФГОС ОО»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78AA3-85C3-47B2-BDF4-DFB84F9BC4F1}"/>
              </a:ext>
            </a:extLst>
          </p:cNvPr>
          <p:cNvSpPr txBox="1"/>
          <p:nvPr/>
        </p:nvSpPr>
        <p:spPr>
          <a:xfrm>
            <a:off x="457200" y="156388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 </a:t>
            </a:r>
            <a:r>
              <a:rPr lang="ru-RU" dirty="0"/>
              <a:t>МКУ «Управление образования Новосибирского района Новосибирской области»</a:t>
            </a:r>
          </a:p>
          <a:p>
            <a:pPr algn="ctr"/>
            <a:r>
              <a:rPr lang="ru-RU" b="1" dirty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1441C-490A-407F-93EE-2010DF6E0FE5}"/>
              </a:ext>
            </a:extLst>
          </p:cNvPr>
          <p:cNvSpPr txBox="1"/>
          <p:nvPr/>
        </p:nvSpPr>
        <p:spPr>
          <a:xfrm>
            <a:off x="457200" y="2354283"/>
            <a:ext cx="1104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Выступления:</a:t>
            </a:r>
            <a:r>
              <a:rPr lang="ru-RU" sz="2400" dirty="0"/>
              <a:t> </a:t>
            </a:r>
          </a:p>
          <a:p>
            <a:pPr lvl="0" algn="just"/>
            <a:r>
              <a:rPr lang="ru-RU" sz="2400" b="1" dirty="0"/>
              <a:t>- «Итоги стратегической сессии ММО ЦО»</a:t>
            </a:r>
            <a:r>
              <a:rPr lang="ru-RU" sz="2400" dirty="0"/>
              <a:t>, </a:t>
            </a:r>
            <a:r>
              <a:rPr lang="ru-RU" sz="2400" i="1" dirty="0" err="1"/>
              <a:t>Боронина</a:t>
            </a:r>
            <a:r>
              <a:rPr lang="ru-RU" sz="2400" i="1" dirty="0"/>
              <a:t> Оксана Владимировна (ведущий эксперт отдела дошкольного и общего образования МКУ «УО НР»);</a:t>
            </a:r>
          </a:p>
          <a:p>
            <a:pPr lvl="0" algn="just"/>
            <a:r>
              <a:rPr lang="ru-RU" sz="2400" b="1" dirty="0"/>
              <a:t>- Мастер-класс: «Технологические подходы к оценке функциональной грамотности на уроке,  используя  ресурс «Российская электронная школа»</a:t>
            </a:r>
            <a:r>
              <a:rPr lang="ru-RU" sz="2400" dirty="0"/>
              <a:t>, </a:t>
            </a:r>
            <a:r>
              <a:rPr lang="ru-RU" sz="2400" i="1" dirty="0"/>
              <a:t>Радченко Марина Павловна (учитель информатики, методист МАОУ Центр образования «Верх-Тулинский»);</a:t>
            </a:r>
          </a:p>
          <a:p>
            <a:pPr lvl="0" algn="just"/>
            <a:r>
              <a:rPr lang="ru-RU" sz="2400" b="1" dirty="0"/>
              <a:t>- Мастер-класс: «Работа с ЭОР по информатике на платформе </a:t>
            </a:r>
            <a:r>
              <a:rPr lang="ru-RU" sz="2400" b="1" dirty="0" err="1"/>
              <a:t>ЯКласс</a:t>
            </a:r>
            <a:r>
              <a:rPr lang="ru-RU" sz="2400" b="1" dirty="0"/>
              <a:t>»</a:t>
            </a:r>
            <a:r>
              <a:rPr lang="ru-RU" sz="2400" dirty="0"/>
              <a:t>, </a:t>
            </a:r>
            <a:r>
              <a:rPr lang="ru-RU" sz="2400" i="1" dirty="0"/>
              <a:t>Малыгина Юлия Викторовна (учитель информатики МАОУ Новосибирского района Новосибирской области – лицей № 13                  п. </a:t>
            </a:r>
            <a:r>
              <a:rPr lang="ru-RU" sz="2400" i="1" dirty="0" err="1"/>
              <a:t>Краснообск</a:t>
            </a:r>
            <a:r>
              <a:rPr lang="ru-RU" sz="2400" i="1" dirty="0"/>
              <a:t>).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134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0"/>
            <a:ext cx="8458200" cy="1969770"/>
          </a:xfrm>
        </p:spPr>
        <p:txBody>
          <a:bodyPr/>
          <a:lstStyle/>
          <a:p>
            <a:pPr algn="ctr"/>
            <a:r>
              <a:rPr lang="ru-RU" dirty="0"/>
              <a:t>Оценка математической грамотности (9 класс)</a:t>
            </a:r>
            <a:br>
              <a:rPr lang="ru-RU" dirty="0"/>
            </a:br>
            <a:r>
              <a:rPr lang="ru-RU" dirty="0"/>
              <a:t>оценка </a:t>
            </a:r>
            <a:r>
              <a:rPr lang="ru-RU" dirty="0" err="1"/>
              <a:t>сформированности</a:t>
            </a:r>
            <a:r>
              <a:rPr lang="ru-RU" dirty="0"/>
              <a:t> составляющих математической грамотности (доля ответов высокого и среднего уровней)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253293"/>
              </p:ext>
            </p:extLst>
          </p:nvPr>
        </p:nvGraphicFramePr>
        <p:xfrm>
          <a:off x="990600" y="1600200"/>
          <a:ext cx="10515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08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134" y="484758"/>
            <a:ext cx="96850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70" dirty="0">
                <a:latin typeface="Microsoft Sans Serif"/>
                <a:cs typeface="Microsoft Sans Serif"/>
              </a:rPr>
              <a:t>Что</a:t>
            </a:r>
            <a:r>
              <a:rPr sz="4400" spc="-165" dirty="0">
                <a:latin typeface="Microsoft Sans Serif"/>
                <a:cs typeface="Microsoft Sans Serif"/>
              </a:rPr>
              <a:t> </a:t>
            </a:r>
            <a:r>
              <a:rPr sz="4400" spc="-484" dirty="0">
                <a:latin typeface="Microsoft Sans Serif"/>
                <a:cs typeface="Microsoft Sans Serif"/>
              </a:rPr>
              <a:t>та</a:t>
            </a:r>
            <a:r>
              <a:rPr sz="4400" spc="-465" dirty="0">
                <a:latin typeface="Microsoft Sans Serif"/>
                <a:cs typeface="Microsoft Sans Serif"/>
              </a:rPr>
              <a:t>к</a:t>
            </a:r>
            <a:r>
              <a:rPr sz="4400" spc="-445" dirty="0">
                <a:latin typeface="Microsoft Sans Serif"/>
                <a:cs typeface="Microsoft Sans Serif"/>
              </a:rPr>
              <a:t>о</a:t>
            </a:r>
            <a:r>
              <a:rPr sz="4400" spc="-440" dirty="0">
                <a:latin typeface="Microsoft Sans Serif"/>
                <a:cs typeface="Microsoft Sans Serif"/>
              </a:rPr>
              <a:t>е</a:t>
            </a:r>
            <a:r>
              <a:rPr sz="4400" spc="-165" dirty="0">
                <a:latin typeface="Microsoft Sans Serif"/>
                <a:cs typeface="Microsoft Sans Serif"/>
              </a:rPr>
              <a:t> </a:t>
            </a:r>
            <a:r>
              <a:rPr sz="4400" b="1" spc="-540" dirty="0">
                <a:solidFill>
                  <a:srgbClr val="C0504D"/>
                </a:solidFill>
                <a:latin typeface="Arial"/>
                <a:cs typeface="Arial"/>
              </a:rPr>
              <a:t>ЧИТАТЕЛ</a:t>
            </a:r>
            <a:r>
              <a:rPr sz="4400" b="1" spc="-590" dirty="0">
                <a:solidFill>
                  <a:srgbClr val="C0504D"/>
                </a:solidFill>
                <a:latin typeface="Arial"/>
                <a:cs typeface="Arial"/>
              </a:rPr>
              <a:t>Ь</a:t>
            </a:r>
            <a:r>
              <a:rPr sz="4400" b="1" spc="-545" dirty="0">
                <a:solidFill>
                  <a:srgbClr val="C0504D"/>
                </a:solidFill>
                <a:latin typeface="Arial"/>
                <a:cs typeface="Arial"/>
              </a:rPr>
              <a:t>СКАЯ</a:t>
            </a:r>
            <a:r>
              <a:rPr sz="4400" b="1" spc="-24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4400" b="1" spc="-550" dirty="0">
                <a:solidFill>
                  <a:srgbClr val="C0504D"/>
                </a:solidFill>
                <a:latin typeface="Arial"/>
                <a:cs typeface="Arial"/>
              </a:rPr>
              <a:t>ГРАМОТНОСТЬ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304" y="2703398"/>
            <a:ext cx="33616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C0504D"/>
                </a:solidFill>
                <a:latin typeface="Calibri"/>
                <a:cs typeface="Calibri"/>
              </a:rPr>
              <a:t>читательская</a:t>
            </a:r>
            <a:r>
              <a:rPr sz="1900" b="1" spc="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0504D"/>
                </a:solidFill>
                <a:latin typeface="Calibri"/>
                <a:cs typeface="Calibri"/>
              </a:rPr>
              <a:t>грамотность</a:t>
            </a:r>
            <a:r>
              <a:rPr sz="19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504D"/>
                </a:solidFill>
                <a:latin typeface="Calibri"/>
                <a:cs typeface="Calibri"/>
              </a:rPr>
              <a:t>PIRLS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3016376"/>
            <a:ext cx="4779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1195" indent="-65913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671195" algn="l"/>
                <a:tab pos="671830" algn="l"/>
                <a:tab pos="2698115" algn="l"/>
                <a:tab pos="4627880" algn="l"/>
              </a:tabLst>
            </a:pPr>
            <a:r>
              <a:rPr sz="2200" spc="-5" dirty="0">
                <a:latin typeface="Calibri"/>
                <a:cs typeface="Calibri"/>
              </a:rPr>
              <a:t>Чита</a:t>
            </a:r>
            <a:r>
              <a:rPr sz="2200" spc="-20" dirty="0">
                <a:latin typeface="Calibri"/>
                <a:cs typeface="Calibri"/>
              </a:rPr>
              <a:t>т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льс</a:t>
            </a:r>
            <a:r>
              <a:rPr sz="2200" spc="-40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ая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грамотн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сть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9174" y="3284601"/>
            <a:ext cx="4436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04415" algn="l"/>
                <a:tab pos="4272280" algn="l"/>
              </a:tabLst>
            </a:pP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15" dirty="0">
                <a:latin typeface="Calibri"/>
                <a:cs typeface="Calibri"/>
              </a:rPr>
              <a:t>п</a:t>
            </a:r>
            <a:r>
              <a:rPr sz="2200" spc="-5" dirty="0">
                <a:latin typeface="Calibri"/>
                <a:cs typeface="Calibri"/>
              </a:rPr>
              <a:t>ос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бность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пон</a:t>
            </a:r>
            <a:r>
              <a:rPr sz="2200" spc="5" dirty="0">
                <a:latin typeface="Calibri"/>
                <a:cs typeface="Calibri"/>
              </a:rPr>
              <a:t>и</a:t>
            </a:r>
            <a:r>
              <a:rPr sz="2200" spc="-10" dirty="0">
                <a:latin typeface="Calibri"/>
                <a:cs typeface="Calibri"/>
              </a:rPr>
              <a:t>мат</a:t>
            </a:r>
            <a:r>
              <a:rPr sz="2200" spc="-5" dirty="0">
                <a:latin typeface="Calibri"/>
                <a:cs typeface="Calibri"/>
              </a:rPr>
              <a:t>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9174" y="3552825"/>
            <a:ext cx="443801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1774189" algn="l"/>
                <a:tab pos="3434079" algn="l"/>
                <a:tab pos="4142740" algn="l"/>
              </a:tabLst>
            </a:pPr>
            <a:r>
              <a:rPr sz="2200" spc="-5" dirty="0">
                <a:latin typeface="Calibri"/>
                <a:cs typeface="Calibri"/>
              </a:rPr>
              <a:t>ис</a:t>
            </a:r>
            <a:r>
              <a:rPr sz="2200" spc="-15" dirty="0">
                <a:latin typeface="Calibri"/>
                <a:cs typeface="Calibri"/>
              </a:rPr>
              <a:t>п</a:t>
            </a:r>
            <a:r>
              <a:rPr sz="2200" spc="-3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л</a:t>
            </a:r>
            <a:r>
              <a:rPr sz="2200" spc="-5" dirty="0">
                <a:latin typeface="Calibri"/>
                <a:cs typeface="Calibri"/>
              </a:rPr>
              <a:t>ьзовать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пи</a:t>
            </a:r>
            <a:r>
              <a:rPr sz="2200" spc="-15" dirty="0">
                <a:latin typeface="Calibri"/>
                <a:cs typeface="Calibri"/>
              </a:rPr>
              <a:t>с</a:t>
            </a:r>
            <a:r>
              <a:rPr sz="2200" spc="-5" dirty="0">
                <a:latin typeface="Calibri"/>
                <a:cs typeface="Calibri"/>
              </a:rPr>
              <a:t>ь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ен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ую</a:t>
            </a:r>
            <a:r>
              <a:rPr sz="2200" dirty="0">
                <a:latin typeface="Calibri"/>
                <a:cs typeface="Calibri"/>
              </a:rPr>
              <a:t>	р</a:t>
            </a:r>
            <a:r>
              <a:rPr sz="2200" spc="-5" dirty="0">
                <a:latin typeface="Calibri"/>
                <a:cs typeface="Calibri"/>
              </a:rPr>
              <a:t>ечь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во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tabLst>
                <a:tab pos="783590" algn="l"/>
                <a:tab pos="2667635" algn="l"/>
                <a:tab pos="3141345" algn="l"/>
                <a:tab pos="3993515" algn="l"/>
              </a:tabLst>
            </a:pPr>
            <a:r>
              <a:rPr sz="2200" spc="-5" dirty="0">
                <a:latin typeface="Calibri"/>
                <a:cs typeface="Calibri"/>
              </a:rPr>
              <a:t>вс</a:t>
            </a:r>
            <a:r>
              <a:rPr sz="2200" spc="-25" dirty="0">
                <a:latin typeface="Calibri"/>
                <a:cs typeface="Calibri"/>
              </a:rPr>
              <a:t>ё</a:t>
            </a:r>
            <a:r>
              <a:rPr sz="2200" spc="-5" dirty="0">
                <a:latin typeface="Calibri"/>
                <a:cs typeface="Calibri"/>
              </a:rPr>
              <a:t>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разнообра</a:t>
            </a:r>
            <a:r>
              <a:rPr sz="2200" spc="-15" dirty="0">
                <a:latin typeface="Calibri"/>
                <a:cs typeface="Calibri"/>
              </a:rPr>
              <a:t>з</a:t>
            </a:r>
            <a:r>
              <a:rPr sz="2200" spc="-5" dirty="0">
                <a:latin typeface="Calibri"/>
                <a:cs typeface="Calibri"/>
              </a:rPr>
              <a:t>ии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ё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фор</a:t>
            </a:r>
            <a:r>
              <a:rPr sz="2200" spc="-5" dirty="0">
                <a:latin typeface="Calibri"/>
                <a:cs typeface="Calibri"/>
              </a:rPr>
              <a:t>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д</a:t>
            </a:r>
            <a:r>
              <a:rPr sz="2200" spc="-15" dirty="0">
                <a:latin typeface="Calibri"/>
                <a:cs typeface="Calibri"/>
              </a:rPr>
              <a:t>л</a:t>
            </a:r>
            <a:r>
              <a:rPr sz="2200" spc="-5" dirty="0">
                <a:latin typeface="Calibri"/>
                <a:cs typeface="Calibri"/>
              </a:rPr>
              <a:t>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9174" y="4089653"/>
            <a:ext cx="4436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6325" algn="l"/>
                <a:tab pos="2653665" algn="l"/>
                <a:tab pos="4272280" algn="l"/>
              </a:tabLst>
            </a:pPr>
            <a:r>
              <a:rPr sz="2200" spc="-35" dirty="0">
                <a:latin typeface="Calibri"/>
                <a:cs typeface="Calibri"/>
              </a:rPr>
              <a:t>це</a:t>
            </a:r>
            <a:r>
              <a:rPr sz="2200" spc="-10" dirty="0">
                <a:latin typeface="Calibri"/>
                <a:cs typeface="Calibri"/>
              </a:rPr>
              <a:t>лей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тр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25" dirty="0">
                <a:latin typeface="Calibri"/>
                <a:cs typeface="Calibri"/>
              </a:rPr>
              <a:t>б</a:t>
            </a:r>
            <a:r>
              <a:rPr sz="2200" spc="-20" dirty="0">
                <a:latin typeface="Calibri"/>
                <a:cs typeface="Calibri"/>
              </a:rPr>
              <a:t>уе</a:t>
            </a:r>
            <a:r>
              <a:rPr sz="2200" spc="-10" dirty="0">
                <a:latin typeface="Calibri"/>
                <a:cs typeface="Calibri"/>
              </a:rPr>
              <a:t>мы</a:t>
            </a:r>
            <a:r>
              <a:rPr sz="2200" spc="-5" dirty="0">
                <a:latin typeface="Calibri"/>
                <a:cs typeface="Calibri"/>
              </a:rPr>
              <a:t>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1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б</a:t>
            </a:r>
            <a:r>
              <a:rPr sz="2200" spc="-25" dirty="0">
                <a:latin typeface="Calibri"/>
                <a:cs typeface="Calibri"/>
              </a:rPr>
              <a:t>щ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ств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9174" y="4357878"/>
            <a:ext cx="4436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9625" algn="l"/>
                <a:tab pos="1886585" algn="l"/>
                <a:tab pos="2501265" algn="l"/>
                <a:tab pos="3938270" algn="l"/>
              </a:tabLst>
            </a:pPr>
            <a:r>
              <a:rPr sz="2200" spc="-10" dirty="0">
                <a:latin typeface="Calibri"/>
                <a:cs typeface="Calibri"/>
              </a:rPr>
              <a:t>(и</a:t>
            </a:r>
            <a:r>
              <a:rPr sz="2200" spc="-15" dirty="0">
                <a:latin typeface="Calibri"/>
                <a:cs typeface="Calibri"/>
              </a:rPr>
              <a:t>л</a:t>
            </a:r>
            <a:r>
              <a:rPr sz="2200" spc="-5" dirty="0">
                <a:latin typeface="Calibri"/>
                <a:cs typeface="Calibri"/>
              </a:rPr>
              <a:t>и)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ц</a:t>
            </a:r>
            <a:r>
              <a:rPr sz="2200" spc="-5" dirty="0">
                <a:latin typeface="Calibri"/>
                <a:cs typeface="Calibri"/>
              </a:rPr>
              <a:t>енных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дл</a:t>
            </a:r>
            <a:r>
              <a:rPr sz="2200" spc="-5" dirty="0">
                <a:latin typeface="Calibri"/>
                <a:cs typeface="Calibri"/>
              </a:rPr>
              <a:t>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10" dirty="0">
                <a:latin typeface="Calibri"/>
                <a:cs typeface="Calibri"/>
              </a:rPr>
              <a:t>дивид</a:t>
            </a:r>
            <a:r>
              <a:rPr sz="2200" spc="5" dirty="0">
                <a:latin typeface="Calibri"/>
                <a:cs typeface="Calibri"/>
              </a:rPr>
              <a:t>а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Они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9174" y="4626102"/>
            <a:ext cx="9150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чит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20" dirty="0">
                <a:latin typeface="Calibri"/>
                <a:cs typeface="Calibri"/>
              </a:rPr>
              <a:t>ю</a:t>
            </a:r>
            <a:r>
              <a:rPr sz="2200" spc="-10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522" y="4626102"/>
            <a:ext cx="745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ч</a:t>
            </a:r>
            <a:r>
              <a:rPr sz="2200" spc="-1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обы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1086" y="4626102"/>
            <a:ext cx="9956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учи</a:t>
            </a:r>
            <a:r>
              <a:rPr sz="2200" spc="10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ь</a:t>
            </a:r>
            <a:r>
              <a:rPr sz="2200" spc="-5" dirty="0">
                <a:latin typeface="Calibri"/>
                <a:cs typeface="Calibri"/>
              </a:rPr>
              <a:t>ся,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2207" y="4626102"/>
            <a:ext cx="7442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ч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обы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9174" y="4894326"/>
            <a:ext cx="4434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2145" algn="l"/>
                <a:tab pos="2562225" algn="l"/>
                <a:tab pos="4271010" algn="l"/>
              </a:tabLst>
            </a:pPr>
            <a:r>
              <a:rPr sz="2200" spc="-5" dirty="0">
                <a:latin typeface="Calibri"/>
                <a:cs typeface="Calibri"/>
              </a:rPr>
              <a:t>уч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5" dirty="0">
                <a:latin typeface="Calibri"/>
                <a:cs typeface="Calibri"/>
              </a:rPr>
              <a:t>ств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вать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	ш</a:t>
            </a:r>
            <a:r>
              <a:rPr sz="2200" spc="-30" dirty="0">
                <a:latin typeface="Calibri"/>
                <a:cs typeface="Calibri"/>
              </a:rPr>
              <a:t>к</a:t>
            </a:r>
            <a:r>
              <a:rPr sz="2200" spc="-3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льны</a:t>
            </a:r>
            <a:r>
              <a:rPr sz="2200" spc="-5" dirty="0">
                <a:latin typeface="Calibri"/>
                <a:cs typeface="Calibri"/>
              </a:rPr>
              <a:t>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9174" y="5162245"/>
            <a:ext cx="4437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7025" algn="l"/>
              </a:tabLst>
            </a:pPr>
            <a:r>
              <a:rPr sz="2200" spc="-10" dirty="0">
                <a:latin typeface="Calibri"/>
                <a:cs typeface="Calibri"/>
              </a:rPr>
              <a:t>внешкольных	читательских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9174" y="5431027"/>
            <a:ext cx="39249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сообществах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удовольствия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7295" y="2597373"/>
            <a:ext cx="4797425" cy="31877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372870" algn="just">
              <a:lnSpc>
                <a:spcPct val="100000"/>
              </a:lnSpc>
              <a:spcBef>
                <a:spcPts val="760"/>
              </a:spcBef>
            </a:pPr>
            <a:r>
              <a:rPr sz="2000" b="1" spc="-10" dirty="0">
                <a:solidFill>
                  <a:srgbClr val="C0504D"/>
                </a:solidFill>
                <a:latin typeface="Calibri"/>
                <a:cs typeface="Calibri"/>
              </a:rPr>
              <a:t>читательская</a:t>
            </a:r>
            <a:r>
              <a:rPr sz="2000" b="1" spc="-5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504D"/>
                </a:solidFill>
                <a:latin typeface="Calibri"/>
                <a:cs typeface="Calibri"/>
              </a:rPr>
              <a:t>грамотность</a:t>
            </a:r>
            <a:r>
              <a:rPr sz="2000" b="1" spc="-4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504D"/>
                </a:solidFill>
                <a:latin typeface="Calibri"/>
                <a:cs typeface="Calibri"/>
              </a:rPr>
              <a:t>PISA</a:t>
            </a:r>
            <a:endParaRPr sz="2000">
              <a:latin typeface="Calibri"/>
              <a:cs typeface="Calibri"/>
            </a:endParaRPr>
          </a:p>
          <a:p>
            <a:pPr marL="355600" marR="19685" indent="-343535" algn="just">
              <a:lnSpc>
                <a:spcPct val="100000"/>
              </a:lnSpc>
              <a:spcBef>
                <a:spcPts val="715"/>
              </a:spcBef>
              <a:buFont typeface="Microsoft Sans Serif"/>
              <a:buChar char="•"/>
              <a:tabLst>
                <a:tab pos="671830" algn="l"/>
              </a:tabLst>
            </a:pPr>
            <a:r>
              <a:rPr dirty="0"/>
              <a:t>	</a:t>
            </a:r>
            <a:r>
              <a:rPr sz="2200" spc="-10" dirty="0">
                <a:latin typeface="Calibri"/>
                <a:cs typeface="Calibri"/>
              </a:rPr>
              <a:t>Читательская</a:t>
            </a:r>
            <a:r>
              <a:rPr sz="2200" spc="-5" dirty="0">
                <a:latin typeface="Calibri"/>
                <a:cs typeface="Calibri"/>
              </a:rPr>
              <a:t> грамотность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способность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человека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понимать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использовать</a:t>
            </a:r>
            <a:r>
              <a:rPr sz="2200" spc="-5" dirty="0">
                <a:latin typeface="Calibri"/>
                <a:cs typeface="Calibri"/>
              </a:rPr>
              <a:t> письменные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тексты,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размышлять</a:t>
            </a:r>
            <a:r>
              <a:rPr sz="2200" spc="-5" dirty="0">
                <a:latin typeface="Calibri"/>
                <a:cs typeface="Calibri"/>
              </a:rPr>
              <a:t> 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них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заниматься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чтением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для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того,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чтобы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достигать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своих </a:t>
            </a:r>
            <a:r>
              <a:rPr sz="2200" spc="-15" dirty="0">
                <a:latin typeface="Calibri"/>
                <a:cs typeface="Calibri"/>
              </a:rPr>
              <a:t>целей, </a:t>
            </a:r>
            <a:r>
              <a:rPr sz="2200" spc="-10" dirty="0">
                <a:latin typeface="Calibri"/>
                <a:cs typeface="Calibri"/>
              </a:rPr>
              <a:t>расширять </a:t>
            </a:r>
            <a:r>
              <a:rPr sz="2200" spc="-5" dirty="0">
                <a:latin typeface="Calibri"/>
                <a:cs typeface="Calibri"/>
              </a:rPr>
              <a:t>свои знания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возможности,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участвовать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социальной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жизни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174" y="1414749"/>
            <a:ext cx="1182624" cy="118262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1414749"/>
            <a:ext cx="1182624" cy="11826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7690" y="4066794"/>
            <a:ext cx="2269490" cy="554355"/>
          </a:xfrm>
          <a:custGeom>
            <a:avLst/>
            <a:gdLst/>
            <a:ahLst/>
            <a:cxnLst/>
            <a:rect l="l" t="t" r="r" b="b"/>
            <a:pathLst>
              <a:path w="2269490" h="554354">
                <a:moveTo>
                  <a:pt x="1053083" y="0"/>
                </a:moveTo>
                <a:lnTo>
                  <a:pt x="1053083" y="360806"/>
                </a:lnTo>
                <a:lnTo>
                  <a:pt x="2269362" y="360806"/>
                </a:lnTo>
                <a:lnTo>
                  <a:pt x="2269362" y="543686"/>
                </a:lnTo>
              </a:path>
              <a:path w="2269490" h="554354">
                <a:moveTo>
                  <a:pt x="1052576" y="0"/>
                </a:moveTo>
                <a:lnTo>
                  <a:pt x="1052576" y="371347"/>
                </a:lnTo>
                <a:lnTo>
                  <a:pt x="0" y="371347"/>
                </a:lnTo>
                <a:lnTo>
                  <a:pt x="0" y="554227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40773" y="2868929"/>
            <a:ext cx="43815" cy="290195"/>
          </a:xfrm>
          <a:custGeom>
            <a:avLst/>
            <a:gdLst/>
            <a:ahLst/>
            <a:cxnLst/>
            <a:rect l="l" t="t" r="r" b="b"/>
            <a:pathLst>
              <a:path w="43815" h="290194">
                <a:moveTo>
                  <a:pt x="43433" y="0"/>
                </a:moveTo>
                <a:lnTo>
                  <a:pt x="43433" y="107187"/>
                </a:lnTo>
                <a:lnTo>
                  <a:pt x="0" y="107187"/>
                </a:lnTo>
                <a:lnTo>
                  <a:pt x="0" y="290195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5302" y="1511046"/>
            <a:ext cx="3438525" cy="498475"/>
          </a:xfrm>
          <a:custGeom>
            <a:avLst/>
            <a:gdLst/>
            <a:ahLst/>
            <a:cxnLst/>
            <a:rect l="l" t="t" r="r" b="b"/>
            <a:pathLst>
              <a:path w="3438525" h="498475">
                <a:moveTo>
                  <a:pt x="0" y="0"/>
                </a:moveTo>
                <a:lnTo>
                  <a:pt x="0" y="315087"/>
                </a:lnTo>
                <a:lnTo>
                  <a:pt x="3438271" y="315087"/>
                </a:lnTo>
                <a:lnTo>
                  <a:pt x="3438271" y="497966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1066" y="2885694"/>
            <a:ext cx="3351529" cy="622300"/>
          </a:xfrm>
          <a:custGeom>
            <a:avLst/>
            <a:gdLst/>
            <a:ahLst/>
            <a:cxnLst/>
            <a:rect l="l" t="t" r="r" b="b"/>
            <a:pathLst>
              <a:path w="3351529" h="622300">
                <a:moveTo>
                  <a:pt x="1708404" y="0"/>
                </a:moveTo>
                <a:lnTo>
                  <a:pt x="1708404" y="438911"/>
                </a:lnTo>
                <a:lnTo>
                  <a:pt x="3351276" y="438911"/>
                </a:lnTo>
                <a:lnTo>
                  <a:pt x="3351276" y="621791"/>
                </a:lnTo>
              </a:path>
              <a:path w="3351529" h="622300">
                <a:moveTo>
                  <a:pt x="1708149" y="0"/>
                </a:moveTo>
                <a:lnTo>
                  <a:pt x="1708149" y="438911"/>
                </a:lnTo>
                <a:lnTo>
                  <a:pt x="0" y="438911"/>
                </a:lnTo>
                <a:lnTo>
                  <a:pt x="0" y="621791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88528" y="243776"/>
            <a:ext cx="8533130" cy="1780539"/>
            <a:chOff x="1688528" y="243776"/>
            <a:chExt cx="8533130" cy="1780539"/>
          </a:xfrm>
        </p:grpSpPr>
        <p:sp>
          <p:nvSpPr>
            <p:cNvPr id="7" name="object 7"/>
            <p:cNvSpPr/>
            <p:nvPr/>
          </p:nvSpPr>
          <p:spPr>
            <a:xfrm>
              <a:off x="3379470" y="1511046"/>
              <a:ext cx="2465705" cy="500380"/>
            </a:xfrm>
            <a:custGeom>
              <a:avLst/>
              <a:gdLst/>
              <a:ahLst/>
              <a:cxnLst/>
              <a:rect l="l" t="t" r="r" b="b"/>
              <a:pathLst>
                <a:path w="2465704" h="500380">
                  <a:moveTo>
                    <a:pt x="2465704" y="0"/>
                  </a:moveTo>
                  <a:lnTo>
                    <a:pt x="2465704" y="317373"/>
                  </a:lnTo>
                  <a:lnTo>
                    <a:pt x="0" y="317373"/>
                  </a:lnTo>
                  <a:lnTo>
                    <a:pt x="0" y="500252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1546" y="256793"/>
              <a:ext cx="8289290" cy="1254760"/>
            </a:xfrm>
            <a:custGeom>
              <a:avLst/>
              <a:gdLst/>
              <a:ahLst/>
              <a:cxnLst/>
              <a:rect l="l" t="t" r="r" b="b"/>
              <a:pathLst>
                <a:path w="8289290" h="1254760">
                  <a:moveTo>
                    <a:pt x="8163559" y="0"/>
                  </a:moveTo>
                  <a:lnTo>
                    <a:pt x="125476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1128776"/>
                  </a:lnTo>
                  <a:lnTo>
                    <a:pt x="9854" y="1177635"/>
                  </a:lnTo>
                  <a:lnTo>
                    <a:pt x="36734" y="1217517"/>
                  </a:lnTo>
                  <a:lnTo>
                    <a:pt x="76616" y="1244397"/>
                  </a:lnTo>
                  <a:lnTo>
                    <a:pt x="125476" y="1254252"/>
                  </a:lnTo>
                  <a:lnTo>
                    <a:pt x="8163559" y="1254252"/>
                  </a:lnTo>
                  <a:lnTo>
                    <a:pt x="8212419" y="1244397"/>
                  </a:lnTo>
                  <a:lnTo>
                    <a:pt x="8252301" y="1217517"/>
                  </a:lnTo>
                  <a:lnTo>
                    <a:pt x="8279181" y="1177635"/>
                  </a:lnTo>
                  <a:lnTo>
                    <a:pt x="8289035" y="1128776"/>
                  </a:lnTo>
                  <a:lnTo>
                    <a:pt x="8289035" y="125475"/>
                  </a:lnTo>
                  <a:lnTo>
                    <a:pt x="8279181" y="76616"/>
                  </a:lnTo>
                  <a:lnTo>
                    <a:pt x="8252301" y="36734"/>
                  </a:lnTo>
                  <a:lnTo>
                    <a:pt x="8212419" y="9854"/>
                  </a:lnTo>
                  <a:lnTo>
                    <a:pt x="816355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1546" y="256793"/>
              <a:ext cx="8289290" cy="1254760"/>
            </a:xfrm>
            <a:custGeom>
              <a:avLst/>
              <a:gdLst/>
              <a:ahLst/>
              <a:cxnLst/>
              <a:rect l="l" t="t" r="r" b="b"/>
              <a:pathLst>
                <a:path w="8289290" h="125476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6" y="0"/>
                  </a:lnTo>
                  <a:lnTo>
                    <a:pt x="8163559" y="0"/>
                  </a:lnTo>
                  <a:lnTo>
                    <a:pt x="8212419" y="9854"/>
                  </a:lnTo>
                  <a:lnTo>
                    <a:pt x="8252301" y="36734"/>
                  </a:lnTo>
                  <a:lnTo>
                    <a:pt x="8279181" y="76616"/>
                  </a:lnTo>
                  <a:lnTo>
                    <a:pt x="8289035" y="125475"/>
                  </a:lnTo>
                  <a:lnTo>
                    <a:pt x="8289035" y="1128776"/>
                  </a:lnTo>
                  <a:lnTo>
                    <a:pt x="8279181" y="1177635"/>
                  </a:lnTo>
                  <a:lnTo>
                    <a:pt x="8252301" y="1217517"/>
                  </a:lnTo>
                  <a:lnTo>
                    <a:pt x="8212419" y="1244397"/>
                  </a:lnTo>
                  <a:lnTo>
                    <a:pt x="8163559" y="1254252"/>
                  </a:lnTo>
                  <a:lnTo>
                    <a:pt x="125476" y="1254252"/>
                  </a:lnTo>
                  <a:lnTo>
                    <a:pt x="76616" y="1244397"/>
                  </a:lnTo>
                  <a:lnTo>
                    <a:pt x="36734" y="1217517"/>
                  </a:lnTo>
                  <a:lnTo>
                    <a:pt x="9854" y="1177635"/>
                  </a:lnTo>
                  <a:lnTo>
                    <a:pt x="0" y="112877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19478" y="465581"/>
              <a:ext cx="8289290" cy="1254760"/>
            </a:xfrm>
            <a:custGeom>
              <a:avLst/>
              <a:gdLst/>
              <a:ahLst/>
              <a:cxnLst/>
              <a:rect l="l" t="t" r="r" b="b"/>
              <a:pathLst>
                <a:path w="8289290" h="1254760">
                  <a:moveTo>
                    <a:pt x="8163560" y="0"/>
                  </a:moveTo>
                  <a:lnTo>
                    <a:pt x="125476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1128776"/>
                  </a:lnTo>
                  <a:lnTo>
                    <a:pt x="9854" y="1177635"/>
                  </a:lnTo>
                  <a:lnTo>
                    <a:pt x="36734" y="1217517"/>
                  </a:lnTo>
                  <a:lnTo>
                    <a:pt x="76616" y="1244397"/>
                  </a:lnTo>
                  <a:lnTo>
                    <a:pt x="125476" y="1254252"/>
                  </a:lnTo>
                  <a:lnTo>
                    <a:pt x="8163560" y="1254252"/>
                  </a:lnTo>
                  <a:lnTo>
                    <a:pt x="8212419" y="1244397"/>
                  </a:lnTo>
                  <a:lnTo>
                    <a:pt x="8252301" y="1217517"/>
                  </a:lnTo>
                  <a:lnTo>
                    <a:pt x="8279181" y="1177635"/>
                  </a:lnTo>
                  <a:lnTo>
                    <a:pt x="8289036" y="1128776"/>
                  </a:lnTo>
                  <a:lnTo>
                    <a:pt x="8289036" y="125475"/>
                  </a:lnTo>
                  <a:lnTo>
                    <a:pt x="8279181" y="76616"/>
                  </a:lnTo>
                  <a:lnTo>
                    <a:pt x="8252301" y="36734"/>
                  </a:lnTo>
                  <a:lnTo>
                    <a:pt x="8212419" y="9854"/>
                  </a:lnTo>
                  <a:lnTo>
                    <a:pt x="816356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9478" y="465581"/>
              <a:ext cx="8289290" cy="1254760"/>
            </a:xfrm>
            <a:custGeom>
              <a:avLst/>
              <a:gdLst/>
              <a:ahLst/>
              <a:cxnLst/>
              <a:rect l="l" t="t" r="r" b="b"/>
              <a:pathLst>
                <a:path w="8289290" h="125476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6" y="0"/>
                  </a:lnTo>
                  <a:lnTo>
                    <a:pt x="8163560" y="0"/>
                  </a:lnTo>
                  <a:lnTo>
                    <a:pt x="8212419" y="9854"/>
                  </a:lnTo>
                  <a:lnTo>
                    <a:pt x="8252301" y="36734"/>
                  </a:lnTo>
                  <a:lnTo>
                    <a:pt x="8279181" y="76616"/>
                  </a:lnTo>
                  <a:lnTo>
                    <a:pt x="8289036" y="125475"/>
                  </a:lnTo>
                  <a:lnTo>
                    <a:pt x="8289036" y="1128776"/>
                  </a:lnTo>
                  <a:lnTo>
                    <a:pt x="8279181" y="1177635"/>
                  </a:lnTo>
                  <a:lnTo>
                    <a:pt x="8252301" y="1217517"/>
                  </a:lnTo>
                  <a:lnTo>
                    <a:pt x="8212419" y="1244397"/>
                  </a:lnTo>
                  <a:lnTo>
                    <a:pt x="8163560" y="1254252"/>
                  </a:lnTo>
                  <a:lnTo>
                    <a:pt x="125476" y="1254252"/>
                  </a:lnTo>
                  <a:lnTo>
                    <a:pt x="76616" y="1244397"/>
                  </a:lnTo>
                  <a:lnTo>
                    <a:pt x="36734" y="1217517"/>
                  </a:lnTo>
                  <a:lnTo>
                    <a:pt x="9854" y="1177635"/>
                  </a:lnTo>
                  <a:lnTo>
                    <a:pt x="0" y="112877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55798" y="344294"/>
            <a:ext cx="6217920" cy="1266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27200"/>
              </a:lnSpc>
              <a:spcBef>
                <a:spcPts val="95"/>
              </a:spcBef>
            </a:pPr>
            <a:r>
              <a:rPr spc="-5" dirty="0">
                <a:solidFill>
                  <a:srgbClr val="000099"/>
                </a:solidFill>
              </a:rPr>
              <a:t>Чтение</a:t>
            </a:r>
            <a:r>
              <a:rPr spc="-3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и</a:t>
            </a:r>
            <a:r>
              <a:rPr spc="-1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понимание</a:t>
            </a:r>
            <a:r>
              <a:rPr spc="-40" dirty="0">
                <a:solidFill>
                  <a:srgbClr val="000099"/>
                </a:solidFill>
              </a:rPr>
              <a:t> </a:t>
            </a:r>
            <a:r>
              <a:rPr spc="-15" dirty="0">
                <a:solidFill>
                  <a:srgbClr val="000099"/>
                </a:solidFill>
              </a:rPr>
              <a:t>текстов</a:t>
            </a:r>
            <a:r>
              <a:rPr spc="-40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(PIRLS) </a:t>
            </a:r>
            <a:r>
              <a:rPr spc="-705" dirty="0">
                <a:solidFill>
                  <a:srgbClr val="000099"/>
                </a:solidFill>
              </a:rPr>
              <a:t> </a:t>
            </a:r>
            <a:r>
              <a:rPr spc="-15" dirty="0">
                <a:solidFill>
                  <a:srgbClr val="000099"/>
                </a:solidFill>
              </a:rPr>
              <a:t>Читательская</a:t>
            </a:r>
            <a:r>
              <a:rPr spc="-2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грамотность(PISA)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2378900" y="1997900"/>
            <a:ext cx="2220595" cy="1109980"/>
            <a:chOff x="2378900" y="1997900"/>
            <a:chExt cx="2220595" cy="1109980"/>
          </a:xfrm>
        </p:grpSpPr>
        <p:sp>
          <p:nvSpPr>
            <p:cNvPr id="14" name="object 14"/>
            <p:cNvSpPr/>
            <p:nvPr/>
          </p:nvSpPr>
          <p:spPr>
            <a:xfrm>
              <a:off x="2391918" y="2010918"/>
              <a:ext cx="1975485" cy="875030"/>
            </a:xfrm>
            <a:custGeom>
              <a:avLst/>
              <a:gdLst/>
              <a:ahLst/>
              <a:cxnLst/>
              <a:rect l="l" t="t" r="r" b="b"/>
              <a:pathLst>
                <a:path w="1975485" h="875030">
                  <a:moveTo>
                    <a:pt x="1887601" y="0"/>
                  </a:moveTo>
                  <a:lnTo>
                    <a:pt x="87502" y="0"/>
                  </a:lnTo>
                  <a:lnTo>
                    <a:pt x="53417" y="6867"/>
                  </a:lnTo>
                  <a:lnTo>
                    <a:pt x="25606" y="25606"/>
                  </a:lnTo>
                  <a:lnTo>
                    <a:pt x="6867" y="53417"/>
                  </a:lnTo>
                  <a:lnTo>
                    <a:pt x="0" y="87503"/>
                  </a:lnTo>
                  <a:lnTo>
                    <a:pt x="0" y="787273"/>
                  </a:lnTo>
                  <a:lnTo>
                    <a:pt x="6867" y="821358"/>
                  </a:lnTo>
                  <a:lnTo>
                    <a:pt x="25606" y="849169"/>
                  </a:lnTo>
                  <a:lnTo>
                    <a:pt x="53417" y="867908"/>
                  </a:lnTo>
                  <a:lnTo>
                    <a:pt x="87502" y="874776"/>
                  </a:lnTo>
                  <a:lnTo>
                    <a:pt x="1887601" y="874776"/>
                  </a:lnTo>
                  <a:lnTo>
                    <a:pt x="1921686" y="867908"/>
                  </a:lnTo>
                  <a:lnTo>
                    <a:pt x="1949497" y="849169"/>
                  </a:lnTo>
                  <a:lnTo>
                    <a:pt x="1968236" y="821358"/>
                  </a:lnTo>
                  <a:lnTo>
                    <a:pt x="1975104" y="787273"/>
                  </a:lnTo>
                  <a:lnTo>
                    <a:pt x="1975104" y="87503"/>
                  </a:lnTo>
                  <a:lnTo>
                    <a:pt x="1968236" y="53417"/>
                  </a:lnTo>
                  <a:lnTo>
                    <a:pt x="1949497" y="25606"/>
                  </a:lnTo>
                  <a:lnTo>
                    <a:pt x="1921686" y="6867"/>
                  </a:lnTo>
                  <a:lnTo>
                    <a:pt x="188760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91918" y="2010918"/>
              <a:ext cx="1975485" cy="875030"/>
            </a:xfrm>
            <a:custGeom>
              <a:avLst/>
              <a:gdLst/>
              <a:ahLst/>
              <a:cxnLst/>
              <a:rect l="l" t="t" r="r" b="b"/>
              <a:pathLst>
                <a:path w="1975485" h="875030">
                  <a:moveTo>
                    <a:pt x="0" y="87503"/>
                  </a:moveTo>
                  <a:lnTo>
                    <a:pt x="6867" y="53417"/>
                  </a:lnTo>
                  <a:lnTo>
                    <a:pt x="25606" y="25606"/>
                  </a:lnTo>
                  <a:lnTo>
                    <a:pt x="53417" y="6867"/>
                  </a:lnTo>
                  <a:lnTo>
                    <a:pt x="87502" y="0"/>
                  </a:lnTo>
                  <a:lnTo>
                    <a:pt x="1887601" y="0"/>
                  </a:lnTo>
                  <a:lnTo>
                    <a:pt x="1921686" y="6867"/>
                  </a:lnTo>
                  <a:lnTo>
                    <a:pt x="1949497" y="25606"/>
                  </a:lnTo>
                  <a:lnTo>
                    <a:pt x="1968236" y="53417"/>
                  </a:lnTo>
                  <a:lnTo>
                    <a:pt x="1975104" y="87503"/>
                  </a:lnTo>
                  <a:lnTo>
                    <a:pt x="1975104" y="787273"/>
                  </a:lnTo>
                  <a:lnTo>
                    <a:pt x="1968236" y="821358"/>
                  </a:lnTo>
                  <a:lnTo>
                    <a:pt x="1949497" y="849169"/>
                  </a:lnTo>
                  <a:lnTo>
                    <a:pt x="1921686" y="867908"/>
                  </a:lnTo>
                  <a:lnTo>
                    <a:pt x="1887601" y="874776"/>
                  </a:lnTo>
                  <a:lnTo>
                    <a:pt x="87502" y="874776"/>
                  </a:lnTo>
                  <a:lnTo>
                    <a:pt x="53417" y="867908"/>
                  </a:lnTo>
                  <a:lnTo>
                    <a:pt x="25606" y="849169"/>
                  </a:lnTo>
                  <a:lnTo>
                    <a:pt x="6867" y="821358"/>
                  </a:lnTo>
                  <a:lnTo>
                    <a:pt x="0" y="787273"/>
                  </a:lnTo>
                  <a:lnTo>
                    <a:pt x="0" y="875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1374" y="2219706"/>
              <a:ext cx="1975485" cy="875030"/>
            </a:xfrm>
            <a:custGeom>
              <a:avLst/>
              <a:gdLst/>
              <a:ahLst/>
              <a:cxnLst/>
              <a:rect l="l" t="t" r="r" b="b"/>
              <a:pathLst>
                <a:path w="1975485" h="875030">
                  <a:moveTo>
                    <a:pt x="1887601" y="0"/>
                  </a:moveTo>
                  <a:lnTo>
                    <a:pt x="87502" y="0"/>
                  </a:lnTo>
                  <a:lnTo>
                    <a:pt x="53417" y="6867"/>
                  </a:lnTo>
                  <a:lnTo>
                    <a:pt x="25606" y="25606"/>
                  </a:lnTo>
                  <a:lnTo>
                    <a:pt x="6867" y="53417"/>
                  </a:lnTo>
                  <a:lnTo>
                    <a:pt x="0" y="87503"/>
                  </a:lnTo>
                  <a:lnTo>
                    <a:pt x="0" y="787273"/>
                  </a:lnTo>
                  <a:lnTo>
                    <a:pt x="6867" y="821358"/>
                  </a:lnTo>
                  <a:lnTo>
                    <a:pt x="25606" y="849169"/>
                  </a:lnTo>
                  <a:lnTo>
                    <a:pt x="53417" y="867908"/>
                  </a:lnTo>
                  <a:lnTo>
                    <a:pt x="87502" y="874776"/>
                  </a:lnTo>
                  <a:lnTo>
                    <a:pt x="1887601" y="874776"/>
                  </a:lnTo>
                  <a:lnTo>
                    <a:pt x="1921686" y="867908"/>
                  </a:lnTo>
                  <a:lnTo>
                    <a:pt x="1949497" y="849169"/>
                  </a:lnTo>
                  <a:lnTo>
                    <a:pt x="1968236" y="821358"/>
                  </a:lnTo>
                  <a:lnTo>
                    <a:pt x="1975103" y="787273"/>
                  </a:lnTo>
                  <a:lnTo>
                    <a:pt x="1975103" y="87503"/>
                  </a:lnTo>
                  <a:lnTo>
                    <a:pt x="1968236" y="53417"/>
                  </a:lnTo>
                  <a:lnTo>
                    <a:pt x="1949497" y="25606"/>
                  </a:lnTo>
                  <a:lnTo>
                    <a:pt x="1921686" y="6867"/>
                  </a:lnTo>
                  <a:lnTo>
                    <a:pt x="188760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1374" y="2219706"/>
              <a:ext cx="1975485" cy="875030"/>
            </a:xfrm>
            <a:custGeom>
              <a:avLst/>
              <a:gdLst/>
              <a:ahLst/>
              <a:cxnLst/>
              <a:rect l="l" t="t" r="r" b="b"/>
              <a:pathLst>
                <a:path w="1975485" h="875030">
                  <a:moveTo>
                    <a:pt x="0" y="87503"/>
                  </a:moveTo>
                  <a:lnTo>
                    <a:pt x="6867" y="53417"/>
                  </a:lnTo>
                  <a:lnTo>
                    <a:pt x="25606" y="25606"/>
                  </a:lnTo>
                  <a:lnTo>
                    <a:pt x="53417" y="6867"/>
                  </a:lnTo>
                  <a:lnTo>
                    <a:pt x="87502" y="0"/>
                  </a:lnTo>
                  <a:lnTo>
                    <a:pt x="1887601" y="0"/>
                  </a:lnTo>
                  <a:lnTo>
                    <a:pt x="1921686" y="6867"/>
                  </a:lnTo>
                  <a:lnTo>
                    <a:pt x="1949497" y="25606"/>
                  </a:lnTo>
                  <a:lnTo>
                    <a:pt x="1968236" y="53417"/>
                  </a:lnTo>
                  <a:lnTo>
                    <a:pt x="1975103" y="87503"/>
                  </a:lnTo>
                  <a:lnTo>
                    <a:pt x="1975103" y="787273"/>
                  </a:lnTo>
                  <a:lnTo>
                    <a:pt x="1968236" y="821358"/>
                  </a:lnTo>
                  <a:lnTo>
                    <a:pt x="1949497" y="849169"/>
                  </a:lnTo>
                  <a:lnTo>
                    <a:pt x="1921686" y="867908"/>
                  </a:lnTo>
                  <a:lnTo>
                    <a:pt x="1887601" y="874776"/>
                  </a:lnTo>
                  <a:lnTo>
                    <a:pt x="87502" y="874776"/>
                  </a:lnTo>
                  <a:lnTo>
                    <a:pt x="53417" y="867908"/>
                  </a:lnTo>
                  <a:lnTo>
                    <a:pt x="25606" y="849169"/>
                  </a:lnTo>
                  <a:lnTo>
                    <a:pt x="6867" y="821358"/>
                  </a:lnTo>
                  <a:lnTo>
                    <a:pt x="0" y="787273"/>
                  </a:lnTo>
                  <a:lnTo>
                    <a:pt x="0" y="8750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82595" y="2257805"/>
            <a:ext cx="122999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9560" marR="5080" indent="-277495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Опора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текст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7284" y="3494532"/>
            <a:ext cx="2827020" cy="1489075"/>
            <a:chOff x="367284" y="3494532"/>
            <a:chExt cx="2827020" cy="1489075"/>
          </a:xfrm>
        </p:grpSpPr>
        <p:sp>
          <p:nvSpPr>
            <p:cNvPr id="20" name="object 20"/>
            <p:cNvSpPr/>
            <p:nvPr/>
          </p:nvSpPr>
          <p:spPr>
            <a:xfrm>
              <a:off x="380238" y="3507486"/>
              <a:ext cx="2581910" cy="1254760"/>
            </a:xfrm>
            <a:custGeom>
              <a:avLst/>
              <a:gdLst/>
              <a:ahLst/>
              <a:cxnLst/>
              <a:rect l="l" t="t" r="r" b="b"/>
              <a:pathLst>
                <a:path w="2581910" h="1254760">
                  <a:moveTo>
                    <a:pt x="2456180" y="0"/>
                  </a:moveTo>
                  <a:lnTo>
                    <a:pt x="125425" y="0"/>
                  </a:lnTo>
                  <a:lnTo>
                    <a:pt x="76606" y="9854"/>
                  </a:lnTo>
                  <a:lnTo>
                    <a:pt x="36737" y="36734"/>
                  </a:lnTo>
                  <a:lnTo>
                    <a:pt x="9857" y="76616"/>
                  </a:lnTo>
                  <a:lnTo>
                    <a:pt x="0" y="125475"/>
                  </a:lnTo>
                  <a:lnTo>
                    <a:pt x="0" y="1128776"/>
                  </a:lnTo>
                  <a:lnTo>
                    <a:pt x="9857" y="1177635"/>
                  </a:lnTo>
                  <a:lnTo>
                    <a:pt x="36737" y="1217517"/>
                  </a:lnTo>
                  <a:lnTo>
                    <a:pt x="76606" y="1244397"/>
                  </a:lnTo>
                  <a:lnTo>
                    <a:pt x="125425" y="1254252"/>
                  </a:lnTo>
                  <a:lnTo>
                    <a:pt x="2456180" y="1254252"/>
                  </a:lnTo>
                  <a:lnTo>
                    <a:pt x="2505039" y="1244397"/>
                  </a:lnTo>
                  <a:lnTo>
                    <a:pt x="2544921" y="1217517"/>
                  </a:lnTo>
                  <a:lnTo>
                    <a:pt x="2571801" y="1177635"/>
                  </a:lnTo>
                  <a:lnTo>
                    <a:pt x="2581656" y="1128776"/>
                  </a:lnTo>
                  <a:lnTo>
                    <a:pt x="2581656" y="125475"/>
                  </a:lnTo>
                  <a:lnTo>
                    <a:pt x="2571801" y="76616"/>
                  </a:lnTo>
                  <a:lnTo>
                    <a:pt x="2544921" y="36734"/>
                  </a:lnTo>
                  <a:lnTo>
                    <a:pt x="2505039" y="9854"/>
                  </a:lnTo>
                  <a:lnTo>
                    <a:pt x="24561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238" y="3507486"/>
              <a:ext cx="2581910" cy="1254760"/>
            </a:xfrm>
            <a:custGeom>
              <a:avLst/>
              <a:gdLst/>
              <a:ahLst/>
              <a:cxnLst/>
              <a:rect l="l" t="t" r="r" b="b"/>
              <a:pathLst>
                <a:path w="2581910" h="1254760">
                  <a:moveTo>
                    <a:pt x="0" y="125475"/>
                  </a:moveTo>
                  <a:lnTo>
                    <a:pt x="9857" y="76616"/>
                  </a:lnTo>
                  <a:lnTo>
                    <a:pt x="36737" y="36734"/>
                  </a:lnTo>
                  <a:lnTo>
                    <a:pt x="76606" y="9854"/>
                  </a:lnTo>
                  <a:lnTo>
                    <a:pt x="125425" y="0"/>
                  </a:lnTo>
                  <a:lnTo>
                    <a:pt x="2456180" y="0"/>
                  </a:lnTo>
                  <a:lnTo>
                    <a:pt x="2505039" y="9854"/>
                  </a:lnTo>
                  <a:lnTo>
                    <a:pt x="2544921" y="36734"/>
                  </a:lnTo>
                  <a:lnTo>
                    <a:pt x="2571801" y="76616"/>
                  </a:lnTo>
                  <a:lnTo>
                    <a:pt x="2581656" y="125475"/>
                  </a:lnTo>
                  <a:lnTo>
                    <a:pt x="2581656" y="1128776"/>
                  </a:lnTo>
                  <a:lnTo>
                    <a:pt x="2571801" y="1177635"/>
                  </a:lnTo>
                  <a:lnTo>
                    <a:pt x="2544921" y="1217517"/>
                  </a:lnTo>
                  <a:lnTo>
                    <a:pt x="2505039" y="1244397"/>
                  </a:lnTo>
                  <a:lnTo>
                    <a:pt x="2456180" y="1254252"/>
                  </a:lnTo>
                  <a:lnTo>
                    <a:pt x="125425" y="1254252"/>
                  </a:lnTo>
                  <a:lnTo>
                    <a:pt x="76606" y="1244397"/>
                  </a:lnTo>
                  <a:lnTo>
                    <a:pt x="36737" y="1217517"/>
                  </a:lnTo>
                  <a:lnTo>
                    <a:pt x="9857" y="1177635"/>
                  </a:lnTo>
                  <a:lnTo>
                    <a:pt x="0" y="112877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93" y="3716274"/>
              <a:ext cx="2581910" cy="1254760"/>
            </a:xfrm>
            <a:custGeom>
              <a:avLst/>
              <a:gdLst/>
              <a:ahLst/>
              <a:cxnLst/>
              <a:rect l="l" t="t" r="r" b="b"/>
              <a:pathLst>
                <a:path w="2581910" h="1254760">
                  <a:moveTo>
                    <a:pt x="2456180" y="0"/>
                  </a:moveTo>
                  <a:lnTo>
                    <a:pt x="125425" y="0"/>
                  </a:lnTo>
                  <a:lnTo>
                    <a:pt x="76606" y="9854"/>
                  </a:lnTo>
                  <a:lnTo>
                    <a:pt x="36737" y="36734"/>
                  </a:lnTo>
                  <a:lnTo>
                    <a:pt x="9857" y="76616"/>
                  </a:lnTo>
                  <a:lnTo>
                    <a:pt x="0" y="125475"/>
                  </a:lnTo>
                  <a:lnTo>
                    <a:pt x="0" y="1128776"/>
                  </a:lnTo>
                  <a:lnTo>
                    <a:pt x="9857" y="1177635"/>
                  </a:lnTo>
                  <a:lnTo>
                    <a:pt x="36737" y="1217517"/>
                  </a:lnTo>
                  <a:lnTo>
                    <a:pt x="76606" y="1244397"/>
                  </a:lnTo>
                  <a:lnTo>
                    <a:pt x="125425" y="1254252"/>
                  </a:lnTo>
                  <a:lnTo>
                    <a:pt x="2456180" y="1254252"/>
                  </a:lnTo>
                  <a:lnTo>
                    <a:pt x="2505039" y="1244397"/>
                  </a:lnTo>
                  <a:lnTo>
                    <a:pt x="2544921" y="1217517"/>
                  </a:lnTo>
                  <a:lnTo>
                    <a:pt x="2571801" y="1177635"/>
                  </a:lnTo>
                  <a:lnTo>
                    <a:pt x="2581656" y="1128776"/>
                  </a:lnTo>
                  <a:lnTo>
                    <a:pt x="2581656" y="125475"/>
                  </a:lnTo>
                  <a:lnTo>
                    <a:pt x="2571801" y="76616"/>
                  </a:lnTo>
                  <a:lnTo>
                    <a:pt x="2544921" y="36734"/>
                  </a:lnTo>
                  <a:lnTo>
                    <a:pt x="2505039" y="9854"/>
                  </a:lnTo>
                  <a:lnTo>
                    <a:pt x="24561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9693" y="3716274"/>
              <a:ext cx="2581910" cy="1254760"/>
            </a:xfrm>
            <a:custGeom>
              <a:avLst/>
              <a:gdLst/>
              <a:ahLst/>
              <a:cxnLst/>
              <a:rect l="l" t="t" r="r" b="b"/>
              <a:pathLst>
                <a:path w="2581910" h="1254760">
                  <a:moveTo>
                    <a:pt x="0" y="125475"/>
                  </a:moveTo>
                  <a:lnTo>
                    <a:pt x="9857" y="76616"/>
                  </a:lnTo>
                  <a:lnTo>
                    <a:pt x="36737" y="36734"/>
                  </a:lnTo>
                  <a:lnTo>
                    <a:pt x="76606" y="9854"/>
                  </a:lnTo>
                  <a:lnTo>
                    <a:pt x="125425" y="0"/>
                  </a:lnTo>
                  <a:lnTo>
                    <a:pt x="2456180" y="0"/>
                  </a:lnTo>
                  <a:lnTo>
                    <a:pt x="2505039" y="9854"/>
                  </a:lnTo>
                  <a:lnTo>
                    <a:pt x="2544921" y="36734"/>
                  </a:lnTo>
                  <a:lnTo>
                    <a:pt x="2571801" y="76616"/>
                  </a:lnTo>
                  <a:lnTo>
                    <a:pt x="2581656" y="125475"/>
                  </a:lnTo>
                  <a:lnTo>
                    <a:pt x="2581656" y="1128776"/>
                  </a:lnTo>
                  <a:lnTo>
                    <a:pt x="2571801" y="1177635"/>
                  </a:lnTo>
                  <a:lnTo>
                    <a:pt x="2544921" y="1217517"/>
                  </a:lnTo>
                  <a:lnTo>
                    <a:pt x="2505039" y="1244397"/>
                  </a:lnTo>
                  <a:lnTo>
                    <a:pt x="2456180" y="1254252"/>
                  </a:lnTo>
                  <a:lnTo>
                    <a:pt x="125425" y="1254252"/>
                  </a:lnTo>
                  <a:lnTo>
                    <a:pt x="76606" y="1244397"/>
                  </a:lnTo>
                  <a:lnTo>
                    <a:pt x="36737" y="1217517"/>
                  </a:lnTo>
                  <a:lnTo>
                    <a:pt x="9857" y="1177635"/>
                  </a:lnTo>
                  <a:lnTo>
                    <a:pt x="0" y="112877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8217" y="3711702"/>
            <a:ext cx="1924685" cy="11918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5134" marR="309880" indent="-130175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1.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найти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извлечь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(информацию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34511" y="3494532"/>
            <a:ext cx="3595370" cy="1489075"/>
            <a:chOff x="3334511" y="3494532"/>
            <a:chExt cx="3595370" cy="1489075"/>
          </a:xfrm>
        </p:grpSpPr>
        <p:sp>
          <p:nvSpPr>
            <p:cNvPr id="26" name="object 26"/>
            <p:cNvSpPr/>
            <p:nvPr/>
          </p:nvSpPr>
          <p:spPr>
            <a:xfrm>
              <a:off x="3347465" y="3507486"/>
              <a:ext cx="3350260" cy="1254760"/>
            </a:xfrm>
            <a:custGeom>
              <a:avLst/>
              <a:gdLst/>
              <a:ahLst/>
              <a:cxnLst/>
              <a:rect l="l" t="t" r="r" b="b"/>
              <a:pathLst>
                <a:path w="3350259" h="1254760">
                  <a:moveTo>
                    <a:pt x="3224276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1128776"/>
                  </a:lnTo>
                  <a:lnTo>
                    <a:pt x="9854" y="1177635"/>
                  </a:lnTo>
                  <a:lnTo>
                    <a:pt x="36734" y="1217517"/>
                  </a:lnTo>
                  <a:lnTo>
                    <a:pt x="76616" y="1244397"/>
                  </a:lnTo>
                  <a:lnTo>
                    <a:pt x="125475" y="1254252"/>
                  </a:lnTo>
                  <a:lnTo>
                    <a:pt x="3224276" y="1254252"/>
                  </a:lnTo>
                  <a:lnTo>
                    <a:pt x="3273135" y="1244397"/>
                  </a:lnTo>
                  <a:lnTo>
                    <a:pt x="3313017" y="1217517"/>
                  </a:lnTo>
                  <a:lnTo>
                    <a:pt x="3339897" y="1177635"/>
                  </a:lnTo>
                  <a:lnTo>
                    <a:pt x="3349752" y="1128776"/>
                  </a:lnTo>
                  <a:lnTo>
                    <a:pt x="3349752" y="125475"/>
                  </a:lnTo>
                  <a:lnTo>
                    <a:pt x="3339897" y="76616"/>
                  </a:lnTo>
                  <a:lnTo>
                    <a:pt x="3313017" y="36734"/>
                  </a:lnTo>
                  <a:lnTo>
                    <a:pt x="3273135" y="9854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47465" y="3507486"/>
              <a:ext cx="3350260" cy="1254760"/>
            </a:xfrm>
            <a:custGeom>
              <a:avLst/>
              <a:gdLst/>
              <a:ahLst/>
              <a:cxnLst/>
              <a:rect l="l" t="t" r="r" b="b"/>
              <a:pathLst>
                <a:path w="3350259" h="125476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5" y="0"/>
                  </a:lnTo>
                  <a:lnTo>
                    <a:pt x="3224276" y="0"/>
                  </a:lnTo>
                  <a:lnTo>
                    <a:pt x="3273135" y="9854"/>
                  </a:lnTo>
                  <a:lnTo>
                    <a:pt x="3313017" y="36734"/>
                  </a:lnTo>
                  <a:lnTo>
                    <a:pt x="3339897" y="76616"/>
                  </a:lnTo>
                  <a:lnTo>
                    <a:pt x="3349752" y="125475"/>
                  </a:lnTo>
                  <a:lnTo>
                    <a:pt x="3349752" y="1128776"/>
                  </a:lnTo>
                  <a:lnTo>
                    <a:pt x="3339897" y="1177635"/>
                  </a:lnTo>
                  <a:lnTo>
                    <a:pt x="3313017" y="1217517"/>
                  </a:lnTo>
                  <a:lnTo>
                    <a:pt x="3273135" y="1244397"/>
                  </a:lnTo>
                  <a:lnTo>
                    <a:pt x="3224276" y="1254252"/>
                  </a:lnTo>
                  <a:lnTo>
                    <a:pt x="125475" y="1254252"/>
                  </a:lnTo>
                  <a:lnTo>
                    <a:pt x="76616" y="1244397"/>
                  </a:lnTo>
                  <a:lnTo>
                    <a:pt x="36734" y="1217517"/>
                  </a:lnTo>
                  <a:lnTo>
                    <a:pt x="9854" y="1177635"/>
                  </a:lnTo>
                  <a:lnTo>
                    <a:pt x="0" y="112877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66921" y="3716274"/>
              <a:ext cx="3350260" cy="1254760"/>
            </a:xfrm>
            <a:custGeom>
              <a:avLst/>
              <a:gdLst/>
              <a:ahLst/>
              <a:cxnLst/>
              <a:rect l="l" t="t" r="r" b="b"/>
              <a:pathLst>
                <a:path w="3350259" h="1254760">
                  <a:moveTo>
                    <a:pt x="3224276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1128776"/>
                  </a:lnTo>
                  <a:lnTo>
                    <a:pt x="9854" y="1177635"/>
                  </a:lnTo>
                  <a:lnTo>
                    <a:pt x="36734" y="1217517"/>
                  </a:lnTo>
                  <a:lnTo>
                    <a:pt x="76616" y="1244397"/>
                  </a:lnTo>
                  <a:lnTo>
                    <a:pt x="125475" y="1254252"/>
                  </a:lnTo>
                  <a:lnTo>
                    <a:pt x="3224276" y="1254252"/>
                  </a:lnTo>
                  <a:lnTo>
                    <a:pt x="3273135" y="1244397"/>
                  </a:lnTo>
                  <a:lnTo>
                    <a:pt x="3313017" y="1217517"/>
                  </a:lnTo>
                  <a:lnTo>
                    <a:pt x="3339897" y="1177635"/>
                  </a:lnTo>
                  <a:lnTo>
                    <a:pt x="3349752" y="1128776"/>
                  </a:lnTo>
                  <a:lnTo>
                    <a:pt x="3349752" y="125475"/>
                  </a:lnTo>
                  <a:lnTo>
                    <a:pt x="3339897" y="76616"/>
                  </a:lnTo>
                  <a:lnTo>
                    <a:pt x="3313017" y="36734"/>
                  </a:lnTo>
                  <a:lnTo>
                    <a:pt x="3273135" y="9854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66921" y="3716274"/>
              <a:ext cx="3350260" cy="1254760"/>
            </a:xfrm>
            <a:custGeom>
              <a:avLst/>
              <a:gdLst/>
              <a:ahLst/>
              <a:cxnLst/>
              <a:rect l="l" t="t" r="r" b="b"/>
              <a:pathLst>
                <a:path w="3350259" h="125476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5" y="0"/>
                  </a:lnTo>
                  <a:lnTo>
                    <a:pt x="3224276" y="0"/>
                  </a:lnTo>
                  <a:lnTo>
                    <a:pt x="3273135" y="9854"/>
                  </a:lnTo>
                  <a:lnTo>
                    <a:pt x="3313017" y="36734"/>
                  </a:lnTo>
                  <a:lnTo>
                    <a:pt x="3339897" y="76616"/>
                  </a:lnTo>
                  <a:lnTo>
                    <a:pt x="3349752" y="125475"/>
                  </a:lnTo>
                  <a:lnTo>
                    <a:pt x="3349752" y="1128776"/>
                  </a:lnTo>
                  <a:lnTo>
                    <a:pt x="3339897" y="1177635"/>
                  </a:lnTo>
                  <a:lnTo>
                    <a:pt x="3313017" y="1217517"/>
                  </a:lnTo>
                  <a:lnTo>
                    <a:pt x="3273135" y="1244397"/>
                  </a:lnTo>
                  <a:lnTo>
                    <a:pt x="3224276" y="1254252"/>
                  </a:lnTo>
                  <a:lnTo>
                    <a:pt x="125475" y="1254252"/>
                  </a:lnTo>
                  <a:lnTo>
                    <a:pt x="76616" y="1244397"/>
                  </a:lnTo>
                  <a:lnTo>
                    <a:pt x="36734" y="1217517"/>
                  </a:lnTo>
                  <a:lnTo>
                    <a:pt x="9854" y="1177635"/>
                  </a:lnTo>
                  <a:lnTo>
                    <a:pt x="0" y="112877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50385" y="3546766"/>
            <a:ext cx="2780665" cy="142113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8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2.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интегрировать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78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интерпретировать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(сообщения</a:t>
            </a:r>
            <a:r>
              <a:rPr sz="2400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текста)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33068" y="1996376"/>
            <a:ext cx="3720465" cy="1094740"/>
            <a:chOff x="7533068" y="1996376"/>
            <a:chExt cx="3720465" cy="1094740"/>
          </a:xfrm>
        </p:grpSpPr>
        <p:sp>
          <p:nvSpPr>
            <p:cNvPr id="32" name="object 32"/>
            <p:cNvSpPr/>
            <p:nvPr/>
          </p:nvSpPr>
          <p:spPr>
            <a:xfrm>
              <a:off x="7546086" y="2009394"/>
              <a:ext cx="3474720" cy="859790"/>
            </a:xfrm>
            <a:custGeom>
              <a:avLst/>
              <a:gdLst/>
              <a:ahLst/>
              <a:cxnLst/>
              <a:rect l="l" t="t" r="r" b="b"/>
              <a:pathLst>
                <a:path w="3474720" h="859789">
                  <a:moveTo>
                    <a:pt x="3388741" y="0"/>
                  </a:moveTo>
                  <a:lnTo>
                    <a:pt x="85979" y="0"/>
                  </a:lnTo>
                  <a:lnTo>
                    <a:pt x="52506" y="6754"/>
                  </a:lnTo>
                  <a:lnTo>
                    <a:pt x="25177" y="25177"/>
                  </a:lnTo>
                  <a:lnTo>
                    <a:pt x="6754" y="52506"/>
                  </a:lnTo>
                  <a:lnTo>
                    <a:pt x="0" y="85978"/>
                  </a:lnTo>
                  <a:lnTo>
                    <a:pt x="0" y="773556"/>
                  </a:lnTo>
                  <a:lnTo>
                    <a:pt x="6754" y="807029"/>
                  </a:lnTo>
                  <a:lnTo>
                    <a:pt x="25177" y="834358"/>
                  </a:lnTo>
                  <a:lnTo>
                    <a:pt x="52506" y="852781"/>
                  </a:lnTo>
                  <a:lnTo>
                    <a:pt x="85979" y="859535"/>
                  </a:lnTo>
                  <a:lnTo>
                    <a:pt x="3388741" y="859535"/>
                  </a:lnTo>
                  <a:lnTo>
                    <a:pt x="3422213" y="852781"/>
                  </a:lnTo>
                  <a:lnTo>
                    <a:pt x="3449542" y="834358"/>
                  </a:lnTo>
                  <a:lnTo>
                    <a:pt x="3467965" y="807029"/>
                  </a:lnTo>
                  <a:lnTo>
                    <a:pt x="3474720" y="773556"/>
                  </a:lnTo>
                  <a:lnTo>
                    <a:pt x="3474720" y="85978"/>
                  </a:lnTo>
                  <a:lnTo>
                    <a:pt x="3467965" y="52506"/>
                  </a:lnTo>
                  <a:lnTo>
                    <a:pt x="3449542" y="25177"/>
                  </a:lnTo>
                  <a:lnTo>
                    <a:pt x="3422213" y="6754"/>
                  </a:lnTo>
                  <a:lnTo>
                    <a:pt x="338874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46086" y="2009394"/>
              <a:ext cx="3474720" cy="859790"/>
            </a:xfrm>
            <a:custGeom>
              <a:avLst/>
              <a:gdLst/>
              <a:ahLst/>
              <a:cxnLst/>
              <a:rect l="l" t="t" r="r" b="b"/>
              <a:pathLst>
                <a:path w="3474720" h="859789">
                  <a:moveTo>
                    <a:pt x="0" y="85978"/>
                  </a:moveTo>
                  <a:lnTo>
                    <a:pt x="6754" y="52506"/>
                  </a:lnTo>
                  <a:lnTo>
                    <a:pt x="25177" y="25177"/>
                  </a:lnTo>
                  <a:lnTo>
                    <a:pt x="52506" y="6754"/>
                  </a:lnTo>
                  <a:lnTo>
                    <a:pt x="85979" y="0"/>
                  </a:lnTo>
                  <a:lnTo>
                    <a:pt x="3388741" y="0"/>
                  </a:lnTo>
                  <a:lnTo>
                    <a:pt x="3422213" y="6754"/>
                  </a:lnTo>
                  <a:lnTo>
                    <a:pt x="3449542" y="25177"/>
                  </a:lnTo>
                  <a:lnTo>
                    <a:pt x="3467965" y="52506"/>
                  </a:lnTo>
                  <a:lnTo>
                    <a:pt x="3474720" y="85978"/>
                  </a:lnTo>
                  <a:lnTo>
                    <a:pt x="3474720" y="773556"/>
                  </a:lnTo>
                  <a:lnTo>
                    <a:pt x="3467965" y="807029"/>
                  </a:lnTo>
                  <a:lnTo>
                    <a:pt x="3449542" y="834358"/>
                  </a:lnTo>
                  <a:lnTo>
                    <a:pt x="3422213" y="852781"/>
                  </a:lnTo>
                  <a:lnTo>
                    <a:pt x="3388741" y="859535"/>
                  </a:lnTo>
                  <a:lnTo>
                    <a:pt x="85979" y="859535"/>
                  </a:lnTo>
                  <a:lnTo>
                    <a:pt x="52506" y="852781"/>
                  </a:lnTo>
                  <a:lnTo>
                    <a:pt x="25177" y="834358"/>
                  </a:lnTo>
                  <a:lnTo>
                    <a:pt x="6754" y="807029"/>
                  </a:lnTo>
                  <a:lnTo>
                    <a:pt x="0" y="773556"/>
                  </a:lnTo>
                  <a:lnTo>
                    <a:pt x="0" y="85978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65542" y="2216658"/>
              <a:ext cx="3474720" cy="861060"/>
            </a:xfrm>
            <a:custGeom>
              <a:avLst/>
              <a:gdLst/>
              <a:ahLst/>
              <a:cxnLst/>
              <a:rect l="l" t="t" r="r" b="b"/>
              <a:pathLst>
                <a:path w="3474720" h="861060">
                  <a:moveTo>
                    <a:pt x="3388613" y="0"/>
                  </a:moveTo>
                  <a:lnTo>
                    <a:pt x="86105" y="0"/>
                  </a:ln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5"/>
                  </a:lnTo>
                  <a:lnTo>
                    <a:pt x="0" y="774953"/>
                  </a:lnTo>
                  <a:lnTo>
                    <a:pt x="6774" y="808446"/>
                  </a:lnTo>
                  <a:lnTo>
                    <a:pt x="25241" y="835818"/>
                  </a:lnTo>
                  <a:lnTo>
                    <a:pt x="52613" y="854285"/>
                  </a:lnTo>
                  <a:lnTo>
                    <a:pt x="86105" y="861059"/>
                  </a:lnTo>
                  <a:lnTo>
                    <a:pt x="3388613" y="861059"/>
                  </a:lnTo>
                  <a:lnTo>
                    <a:pt x="3422106" y="854285"/>
                  </a:lnTo>
                  <a:lnTo>
                    <a:pt x="3449478" y="835818"/>
                  </a:lnTo>
                  <a:lnTo>
                    <a:pt x="3467945" y="808446"/>
                  </a:lnTo>
                  <a:lnTo>
                    <a:pt x="3474719" y="774953"/>
                  </a:lnTo>
                  <a:lnTo>
                    <a:pt x="3474719" y="86105"/>
                  </a:lnTo>
                  <a:lnTo>
                    <a:pt x="3467945" y="52613"/>
                  </a:lnTo>
                  <a:lnTo>
                    <a:pt x="3449478" y="25241"/>
                  </a:lnTo>
                  <a:lnTo>
                    <a:pt x="3422106" y="6774"/>
                  </a:lnTo>
                  <a:lnTo>
                    <a:pt x="338861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65542" y="2216658"/>
              <a:ext cx="3474720" cy="861060"/>
            </a:xfrm>
            <a:custGeom>
              <a:avLst/>
              <a:gdLst/>
              <a:ahLst/>
              <a:cxnLst/>
              <a:rect l="l" t="t" r="r" b="b"/>
              <a:pathLst>
                <a:path w="3474720" h="861060">
                  <a:moveTo>
                    <a:pt x="0" y="86105"/>
                  </a:moveTo>
                  <a:lnTo>
                    <a:pt x="6774" y="52613"/>
                  </a:lnTo>
                  <a:lnTo>
                    <a:pt x="25241" y="25241"/>
                  </a:lnTo>
                  <a:lnTo>
                    <a:pt x="52613" y="6774"/>
                  </a:lnTo>
                  <a:lnTo>
                    <a:pt x="86105" y="0"/>
                  </a:lnTo>
                  <a:lnTo>
                    <a:pt x="3388613" y="0"/>
                  </a:lnTo>
                  <a:lnTo>
                    <a:pt x="3422106" y="6774"/>
                  </a:lnTo>
                  <a:lnTo>
                    <a:pt x="3449478" y="25241"/>
                  </a:lnTo>
                  <a:lnTo>
                    <a:pt x="3467945" y="52613"/>
                  </a:lnTo>
                  <a:lnTo>
                    <a:pt x="3474719" y="86105"/>
                  </a:lnTo>
                  <a:lnTo>
                    <a:pt x="3474719" y="774953"/>
                  </a:lnTo>
                  <a:lnTo>
                    <a:pt x="3467945" y="808446"/>
                  </a:lnTo>
                  <a:lnTo>
                    <a:pt x="3449478" y="835818"/>
                  </a:lnTo>
                  <a:lnTo>
                    <a:pt x="3422106" y="854285"/>
                  </a:lnTo>
                  <a:lnTo>
                    <a:pt x="3388613" y="861059"/>
                  </a:lnTo>
                  <a:lnTo>
                    <a:pt x="86105" y="861059"/>
                  </a:lnTo>
                  <a:lnTo>
                    <a:pt x="52613" y="854285"/>
                  </a:lnTo>
                  <a:lnTo>
                    <a:pt x="25241" y="835818"/>
                  </a:lnTo>
                  <a:lnTo>
                    <a:pt x="6774" y="808446"/>
                  </a:lnTo>
                  <a:lnTo>
                    <a:pt x="0" y="774953"/>
                  </a:lnTo>
                  <a:lnTo>
                    <a:pt x="0" y="86105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988300" y="2248027"/>
            <a:ext cx="3027680" cy="727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55370" marR="5080" indent="-1042669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Опора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внетекстовое </a:t>
            </a:r>
            <a:r>
              <a:rPr sz="2400" spc="-5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знание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533131" y="3147060"/>
            <a:ext cx="3633470" cy="1141730"/>
            <a:chOff x="7533131" y="3147060"/>
            <a:chExt cx="3633470" cy="1141730"/>
          </a:xfrm>
        </p:grpSpPr>
        <p:sp>
          <p:nvSpPr>
            <p:cNvPr id="38" name="object 38"/>
            <p:cNvSpPr/>
            <p:nvPr/>
          </p:nvSpPr>
          <p:spPr>
            <a:xfrm>
              <a:off x="7546085" y="3160014"/>
              <a:ext cx="3388360" cy="906780"/>
            </a:xfrm>
            <a:custGeom>
              <a:avLst/>
              <a:gdLst/>
              <a:ahLst/>
              <a:cxnLst/>
              <a:rect l="l" t="t" r="r" b="b"/>
              <a:pathLst>
                <a:path w="3388359" h="906779">
                  <a:moveTo>
                    <a:pt x="3297174" y="0"/>
                  </a:moveTo>
                  <a:lnTo>
                    <a:pt x="90678" y="0"/>
                  </a:lnTo>
                  <a:lnTo>
                    <a:pt x="55399" y="7131"/>
                  </a:lnTo>
                  <a:lnTo>
                    <a:pt x="26574" y="26574"/>
                  </a:lnTo>
                  <a:lnTo>
                    <a:pt x="7131" y="55399"/>
                  </a:lnTo>
                  <a:lnTo>
                    <a:pt x="0" y="90677"/>
                  </a:lnTo>
                  <a:lnTo>
                    <a:pt x="0" y="816102"/>
                  </a:lnTo>
                  <a:lnTo>
                    <a:pt x="7131" y="851380"/>
                  </a:lnTo>
                  <a:lnTo>
                    <a:pt x="26574" y="880205"/>
                  </a:lnTo>
                  <a:lnTo>
                    <a:pt x="55399" y="899648"/>
                  </a:lnTo>
                  <a:lnTo>
                    <a:pt x="90678" y="906780"/>
                  </a:lnTo>
                  <a:lnTo>
                    <a:pt x="3297174" y="906780"/>
                  </a:lnTo>
                  <a:lnTo>
                    <a:pt x="3332452" y="899648"/>
                  </a:lnTo>
                  <a:lnTo>
                    <a:pt x="3361277" y="880205"/>
                  </a:lnTo>
                  <a:lnTo>
                    <a:pt x="3380720" y="851380"/>
                  </a:lnTo>
                  <a:lnTo>
                    <a:pt x="3387852" y="816102"/>
                  </a:lnTo>
                  <a:lnTo>
                    <a:pt x="3387852" y="90677"/>
                  </a:lnTo>
                  <a:lnTo>
                    <a:pt x="3380720" y="55399"/>
                  </a:lnTo>
                  <a:lnTo>
                    <a:pt x="3361277" y="26574"/>
                  </a:lnTo>
                  <a:lnTo>
                    <a:pt x="3332452" y="7131"/>
                  </a:lnTo>
                  <a:lnTo>
                    <a:pt x="32971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46085" y="3160014"/>
              <a:ext cx="3388360" cy="906780"/>
            </a:xfrm>
            <a:custGeom>
              <a:avLst/>
              <a:gdLst/>
              <a:ahLst/>
              <a:cxnLst/>
              <a:rect l="l" t="t" r="r" b="b"/>
              <a:pathLst>
                <a:path w="3388359" h="906779">
                  <a:moveTo>
                    <a:pt x="0" y="90677"/>
                  </a:moveTo>
                  <a:lnTo>
                    <a:pt x="7131" y="55399"/>
                  </a:lnTo>
                  <a:lnTo>
                    <a:pt x="26574" y="26574"/>
                  </a:lnTo>
                  <a:lnTo>
                    <a:pt x="55399" y="7131"/>
                  </a:lnTo>
                  <a:lnTo>
                    <a:pt x="90678" y="0"/>
                  </a:lnTo>
                  <a:lnTo>
                    <a:pt x="3297174" y="0"/>
                  </a:lnTo>
                  <a:lnTo>
                    <a:pt x="3332452" y="7131"/>
                  </a:lnTo>
                  <a:lnTo>
                    <a:pt x="3361277" y="26574"/>
                  </a:lnTo>
                  <a:lnTo>
                    <a:pt x="3380720" y="55399"/>
                  </a:lnTo>
                  <a:lnTo>
                    <a:pt x="3387852" y="90677"/>
                  </a:lnTo>
                  <a:lnTo>
                    <a:pt x="3387852" y="816102"/>
                  </a:lnTo>
                  <a:lnTo>
                    <a:pt x="3380720" y="851380"/>
                  </a:lnTo>
                  <a:lnTo>
                    <a:pt x="3361277" y="880205"/>
                  </a:lnTo>
                  <a:lnTo>
                    <a:pt x="3332452" y="899648"/>
                  </a:lnTo>
                  <a:lnTo>
                    <a:pt x="3297174" y="906780"/>
                  </a:lnTo>
                  <a:lnTo>
                    <a:pt x="90678" y="906780"/>
                  </a:lnTo>
                  <a:lnTo>
                    <a:pt x="55399" y="899648"/>
                  </a:lnTo>
                  <a:lnTo>
                    <a:pt x="26574" y="880205"/>
                  </a:lnTo>
                  <a:lnTo>
                    <a:pt x="7131" y="851380"/>
                  </a:lnTo>
                  <a:lnTo>
                    <a:pt x="0" y="816102"/>
                  </a:lnTo>
                  <a:lnTo>
                    <a:pt x="0" y="906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65541" y="3367278"/>
              <a:ext cx="3388360" cy="908685"/>
            </a:xfrm>
            <a:custGeom>
              <a:avLst/>
              <a:gdLst/>
              <a:ahLst/>
              <a:cxnLst/>
              <a:rect l="l" t="t" r="r" b="b"/>
              <a:pathLst>
                <a:path w="3388359" h="908685">
                  <a:moveTo>
                    <a:pt x="3297047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4"/>
                  </a:lnTo>
                  <a:lnTo>
                    <a:pt x="3297047" y="908304"/>
                  </a:lnTo>
                  <a:lnTo>
                    <a:pt x="3332398" y="901170"/>
                  </a:lnTo>
                  <a:lnTo>
                    <a:pt x="3361261" y="881713"/>
                  </a:lnTo>
                  <a:lnTo>
                    <a:pt x="3380718" y="852850"/>
                  </a:lnTo>
                  <a:lnTo>
                    <a:pt x="3387852" y="817499"/>
                  </a:lnTo>
                  <a:lnTo>
                    <a:pt x="3387852" y="90805"/>
                  </a:lnTo>
                  <a:lnTo>
                    <a:pt x="3380718" y="55453"/>
                  </a:lnTo>
                  <a:lnTo>
                    <a:pt x="3361261" y="26590"/>
                  </a:lnTo>
                  <a:lnTo>
                    <a:pt x="3332398" y="7133"/>
                  </a:lnTo>
                  <a:lnTo>
                    <a:pt x="32970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65541" y="3367278"/>
              <a:ext cx="3388360" cy="908685"/>
            </a:xfrm>
            <a:custGeom>
              <a:avLst/>
              <a:gdLst/>
              <a:ahLst/>
              <a:cxnLst/>
              <a:rect l="l" t="t" r="r" b="b"/>
              <a:pathLst>
                <a:path w="3388359" h="908685">
                  <a:moveTo>
                    <a:pt x="0" y="90805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3297047" y="0"/>
                  </a:lnTo>
                  <a:lnTo>
                    <a:pt x="3332398" y="7133"/>
                  </a:lnTo>
                  <a:lnTo>
                    <a:pt x="3361261" y="26590"/>
                  </a:lnTo>
                  <a:lnTo>
                    <a:pt x="3380718" y="55453"/>
                  </a:lnTo>
                  <a:lnTo>
                    <a:pt x="3387852" y="90805"/>
                  </a:lnTo>
                  <a:lnTo>
                    <a:pt x="3387852" y="817499"/>
                  </a:lnTo>
                  <a:lnTo>
                    <a:pt x="3380718" y="852850"/>
                  </a:lnTo>
                  <a:lnTo>
                    <a:pt x="3361261" y="881713"/>
                  </a:lnTo>
                  <a:lnTo>
                    <a:pt x="3332398" y="901170"/>
                  </a:lnTo>
                  <a:lnTo>
                    <a:pt x="3297047" y="908304"/>
                  </a:lnTo>
                  <a:lnTo>
                    <a:pt x="90804" y="908304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572245" y="3257841"/>
            <a:ext cx="1776095" cy="9563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3.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Осмыслить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оценить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87120" y="4608512"/>
            <a:ext cx="2220595" cy="1489075"/>
            <a:chOff x="7187120" y="4608512"/>
            <a:chExt cx="2220595" cy="1489075"/>
          </a:xfrm>
        </p:grpSpPr>
        <p:sp>
          <p:nvSpPr>
            <p:cNvPr id="44" name="object 44"/>
            <p:cNvSpPr/>
            <p:nvPr/>
          </p:nvSpPr>
          <p:spPr>
            <a:xfrm>
              <a:off x="7200137" y="4621529"/>
              <a:ext cx="1975485" cy="1254760"/>
            </a:xfrm>
            <a:custGeom>
              <a:avLst/>
              <a:gdLst/>
              <a:ahLst/>
              <a:cxnLst/>
              <a:rect l="l" t="t" r="r" b="b"/>
              <a:pathLst>
                <a:path w="1975484" h="1254760">
                  <a:moveTo>
                    <a:pt x="1849627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6"/>
                  </a:lnTo>
                  <a:lnTo>
                    <a:pt x="0" y="1128826"/>
                  </a:lnTo>
                  <a:lnTo>
                    <a:pt x="9854" y="1177645"/>
                  </a:lnTo>
                  <a:lnTo>
                    <a:pt x="36734" y="1217514"/>
                  </a:lnTo>
                  <a:lnTo>
                    <a:pt x="76616" y="1244394"/>
                  </a:lnTo>
                  <a:lnTo>
                    <a:pt x="125475" y="1254252"/>
                  </a:lnTo>
                  <a:lnTo>
                    <a:pt x="1849627" y="1254252"/>
                  </a:lnTo>
                  <a:lnTo>
                    <a:pt x="1898487" y="1244394"/>
                  </a:lnTo>
                  <a:lnTo>
                    <a:pt x="1938369" y="1217514"/>
                  </a:lnTo>
                  <a:lnTo>
                    <a:pt x="1965249" y="1177645"/>
                  </a:lnTo>
                  <a:lnTo>
                    <a:pt x="1975103" y="1128826"/>
                  </a:lnTo>
                  <a:lnTo>
                    <a:pt x="1975103" y="125476"/>
                  </a:lnTo>
                  <a:lnTo>
                    <a:pt x="1965249" y="76616"/>
                  </a:lnTo>
                  <a:lnTo>
                    <a:pt x="1938369" y="36734"/>
                  </a:lnTo>
                  <a:lnTo>
                    <a:pt x="1898487" y="9854"/>
                  </a:lnTo>
                  <a:lnTo>
                    <a:pt x="184962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00137" y="4621529"/>
              <a:ext cx="1975485" cy="1254760"/>
            </a:xfrm>
            <a:custGeom>
              <a:avLst/>
              <a:gdLst/>
              <a:ahLst/>
              <a:cxnLst/>
              <a:rect l="l" t="t" r="r" b="b"/>
              <a:pathLst>
                <a:path w="1975484" h="1254760">
                  <a:moveTo>
                    <a:pt x="0" y="125476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5" y="0"/>
                  </a:lnTo>
                  <a:lnTo>
                    <a:pt x="1849627" y="0"/>
                  </a:lnTo>
                  <a:lnTo>
                    <a:pt x="1898487" y="9854"/>
                  </a:lnTo>
                  <a:lnTo>
                    <a:pt x="1938369" y="36734"/>
                  </a:lnTo>
                  <a:lnTo>
                    <a:pt x="1965249" y="76616"/>
                  </a:lnTo>
                  <a:lnTo>
                    <a:pt x="1975103" y="125476"/>
                  </a:lnTo>
                  <a:lnTo>
                    <a:pt x="1975103" y="1128826"/>
                  </a:lnTo>
                  <a:lnTo>
                    <a:pt x="1965249" y="1177645"/>
                  </a:lnTo>
                  <a:lnTo>
                    <a:pt x="1938369" y="1217514"/>
                  </a:lnTo>
                  <a:lnTo>
                    <a:pt x="1898487" y="1244394"/>
                  </a:lnTo>
                  <a:lnTo>
                    <a:pt x="1849627" y="1254252"/>
                  </a:lnTo>
                  <a:lnTo>
                    <a:pt x="125475" y="1254252"/>
                  </a:lnTo>
                  <a:lnTo>
                    <a:pt x="76616" y="1244394"/>
                  </a:lnTo>
                  <a:lnTo>
                    <a:pt x="36734" y="1217514"/>
                  </a:lnTo>
                  <a:lnTo>
                    <a:pt x="9854" y="1177645"/>
                  </a:lnTo>
                  <a:lnTo>
                    <a:pt x="0" y="1128826"/>
                  </a:lnTo>
                  <a:lnTo>
                    <a:pt x="0" y="1254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19593" y="4830318"/>
              <a:ext cx="1975485" cy="1254760"/>
            </a:xfrm>
            <a:custGeom>
              <a:avLst/>
              <a:gdLst/>
              <a:ahLst/>
              <a:cxnLst/>
              <a:rect l="l" t="t" r="r" b="b"/>
              <a:pathLst>
                <a:path w="1975484" h="1254760">
                  <a:moveTo>
                    <a:pt x="1849627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1128826"/>
                  </a:lnTo>
                  <a:lnTo>
                    <a:pt x="9854" y="1177645"/>
                  </a:lnTo>
                  <a:lnTo>
                    <a:pt x="36734" y="1217514"/>
                  </a:lnTo>
                  <a:lnTo>
                    <a:pt x="76616" y="1244394"/>
                  </a:lnTo>
                  <a:lnTo>
                    <a:pt x="125475" y="1254251"/>
                  </a:lnTo>
                  <a:lnTo>
                    <a:pt x="1849627" y="1254251"/>
                  </a:lnTo>
                  <a:lnTo>
                    <a:pt x="1898487" y="1244394"/>
                  </a:lnTo>
                  <a:lnTo>
                    <a:pt x="1938369" y="1217514"/>
                  </a:lnTo>
                  <a:lnTo>
                    <a:pt x="1965249" y="1177645"/>
                  </a:lnTo>
                  <a:lnTo>
                    <a:pt x="1975103" y="1128826"/>
                  </a:lnTo>
                  <a:lnTo>
                    <a:pt x="1975103" y="125475"/>
                  </a:lnTo>
                  <a:lnTo>
                    <a:pt x="1965249" y="76616"/>
                  </a:lnTo>
                  <a:lnTo>
                    <a:pt x="1938369" y="36734"/>
                  </a:lnTo>
                  <a:lnTo>
                    <a:pt x="1898487" y="9854"/>
                  </a:lnTo>
                  <a:lnTo>
                    <a:pt x="18496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19593" y="4830318"/>
              <a:ext cx="1975485" cy="1254760"/>
            </a:xfrm>
            <a:custGeom>
              <a:avLst/>
              <a:gdLst/>
              <a:ahLst/>
              <a:cxnLst/>
              <a:rect l="l" t="t" r="r" b="b"/>
              <a:pathLst>
                <a:path w="1975484" h="125476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5" y="0"/>
                  </a:lnTo>
                  <a:lnTo>
                    <a:pt x="1849627" y="0"/>
                  </a:lnTo>
                  <a:lnTo>
                    <a:pt x="1898487" y="9854"/>
                  </a:lnTo>
                  <a:lnTo>
                    <a:pt x="1938369" y="36734"/>
                  </a:lnTo>
                  <a:lnTo>
                    <a:pt x="1965249" y="76616"/>
                  </a:lnTo>
                  <a:lnTo>
                    <a:pt x="1975103" y="125475"/>
                  </a:lnTo>
                  <a:lnTo>
                    <a:pt x="1975103" y="1128826"/>
                  </a:lnTo>
                  <a:lnTo>
                    <a:pt x="1965249" y="1177645"/>
                  </a:lnTo>
                  <a:lnTo>
                    <a:pt x="1938369" y="1217514"/>
                  </a:lnTo>
                  <a:lnTo>
                    <a:pt x="1898487" y="1244394"/>
                  </a:lnTo>
                  <a:lnTo>
                    <a:pt x="1849627" y="1254251"/>
                  </a:lnTo>
                  <a:lnTo>
                    <a:pt x="125475" y="1254251"/>
                  </a:lnTo>
                  <a:lnTo>
                    <a:pt x="76616" y="1244394"/>
                  </a:lnTo>
                  <a:lnTo>
                    <a:pt x="36734" y="1217514"/>
                  </a:lnTo>
                  <a:lnTo>
                    <a:pt x="9854" y="1177645"/>
                  </a:lnTo>
                  <a:lnTo>
                    <a:pt x="0" y="112882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597902" y="4893614"/>
            <a:ext cx="1616075" cy="95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 marR="5080" indent="-396240">
              <a:lnSpc>
                <a:spcPct val="1272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ание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текста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442704" y="4597908"/>
            <a:ext cx="2246630" cy="1489075"/>
            <a:chOff x="9442704" y="4597908"/>
            <a:chExt cx="2246630" cy="1489075"/>
          </a:xfrm>
        </p:grpSpPr>
        <p:sp>
          <p:nvSpPr>
            <p:cNvPr id="50" name="object 50"/>
            <p:cNvSpPr/>
            <p:nvPr/>
          </p:nvSpPr>
          <p:spPr>
            <a:xfrm>
              <a:off x="9455658" y="4610862"/>
              <a:ext cx="2001520" cy="1254760"/>
            </a:xfrm>
            <a:custGeom>
              <a:avLst/>
              <a:gdLst/>
              <a:ahLst/>
              <a:cxnLst/>
              <a:rect l="l" t="t" r="r" b="b"/>
              <a:pathLst>
                <a:path w="2001520" h="1254760">
                  <a:moveTo>
                    <a:pt x="1875536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1128826"/>
                  </a:lnTo>
                  <a:lnTo>
                    <a:pt x="9854" y="1177645"/>
                  </a:lnTo>
                  <a:lnTo>
                    <a:pt x="36734" y="1217514"/>
                  </a:lnTo>
                  <a:lnTo>
                    <a:pt x="76616" y="1244394"/>
                  </a:lnTo>
                  <a:lnTo>
                    <a:pt x="125475" y="1254252"/>
                  </a:lnTo>
                  <a:lnTo>
                    <a:pt x="1875536" y="1254252"/>
                  </a:lnTo>
                  <a:lnTo>
                    <a:pt x="1924395" y="1244394"/>
                  </a:lnTo>
                  <a:lnTo>
                    <a:pt x="1964277" y="1217514"/>
                  </a:lnTo>
                  <a:lnTo>
                    <a:pt x="1991157" y="1177645"/>
                  </a:lnTo>
                  <a:lnTo>
                    <a:pt x="2001012" y="1128826"/>
                  </a:lnTo>
                  <a:lnTo>
                    <a:pt x="2001012" y="125475"/>
                  </a:lnTo>
                  <a:lnTo>
                    <a:pt x="1991157" y="76616"/>
                  </a:lnTo>
                  <a:lnTo>
                    <a:pt x="1964277" y="36734"/>
                  </a:lnTo>
                  <a:lnTo>
                    <a:pt x="1924395" y="9854"/>
                  </a:lnTo>
                  <a:lnTo>
                    <a:pt x="18755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455658" y="4610862"/>
              <a:ext cx="2001520" cy="1254760"/>
            </a:xfrm>
            <a:custGeom>
              <a:avLst/>
              <a:gdLst/>
              <a:ahLst/>
              <a:cxnLst/>
              <a:rect l="l" t="t" r="r" b="b"/>
              <a:pathLst>
                <a:path w="2001520" h="125476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5" y="0"/>
                  </a:lnTo>
                  <a:lnTo>
                    <a:pt x="1875536" y="0"/>
                  </a:lnTo>
                  <a:lnTo>
                    <a:pt x="1924395" y="9854"/>
                  </a:lnTo>
                  <a:lnTo>
                    <a:pt x="1964277" y="36734"/>
                  </a:lnTo>
                  <a:lnTo>
                    <a:pt x="1991157" y="76616"/>
                  </a:lnTo>
                  <a:lnTo>
                    <a:pt x="2001012" y="125475"/>
                  </a:lnTo>
                  <a:lnTo>
                    <a:pt x="2001012" y="1128826"/>
                  </a:lnTo>
                  <a:lnTo>
                    <a:pt x="1991157" y="1177645"/>
                  </a:lnTo>
                  <a:lnTo>
                    <a:pt x="1964277" y="1217514"/>
                  </a:lnTo>
                  <a:lnTo>
                    <a:pt x="1924395" y="1244394"/>
                  </a:lnTo>
                  <a:lnTo>
                    <a:pt x="1875536" y="1254252"/>
                  </a:lnTo>
                  <a:lnTo>
                    <a:pt x="125475" y="1254252"/>
                  </a:lnTo>
                  <a:lnTo>
                    <a:pt x="76616" y="1244394"/>
                  </a:lnTo>
                  <a:lnTo>
                    <a:pt x="36734" y="1217514"/>
                  </a:lnTo>
                  <a:lnTo>
                    <a:pt x="9854" y="1177645"/>
                  </a:lnTo>
                  <a:lnTo>
                    <a:pt x="0" y="112882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75114" y="4819650"/>
              <a:ext cx="2001520" cy="1254760"/>
            </a:xfrm>
            <a:custGeom>
              <a:avLst/>
              <a:gdLst/>
              <a:ahLst/>
              <a:cxnLst/>
              <a:rect l="l" t="t" r="r" b="b"/>
              <a:pathLst>
                <a:path w="2001520" h="1254760">
                  <a:moveTo>
                    <a:pt x="1875535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1128826"/>
                  </a:lnTo>
                  <a:lnTo>
                    <a:pt x="9854" y="1177645"/>
                  </a:lnTo>
                  <a:lnTo>
                    <a:pt x="36734" y="1217514"/>
                  </a:lnTo>
                  <a:lnTo>
                    <a:pt x="76616" y="1244394"/>
                  </a:lnTo>
                  <a:lnTo>
                    <a:pt x="125475" y="1254252"/>
                  </a:lnTo>
                  <a:lnTo>
                    <a:pt x="1875535" y="1254252"/>
                  </a:lnTo>
                  <a:lnTo>
                    <a:pt x="1924395" y="1244394"/>
                  </a:lnTo>
                  <a:lnTo>
                    <a:pt x="1964277" y="1217514"/>
                  </a:lnTo>
                  <a:lnTo>
                    <a:pt x="1991157" y="1177645"/>
                  </a:lnTo>
                  <a:lnTo>
                    <a:pt x="2001011" y="1128826"/>
                  </a:lnTo>
                  <a:lnTo>
                    <a:pt x="2001011" y="125475"/>
                  </a:lnTo>
                  <a:lnTo>
                    <a:pt x="1991157" y="76616"/>
                  </a:lnTo>
                  <a:lnTo>
                    <a:pt x="1964277" y="36734"/>
                  </a:lnTo>
                  <a:lnTo>
                    <a:pt x="1924395" y="9854"/>
                  </a:lnTo>
                  <a:lnTo>
                    <a:pt x="187553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75114" y="4819650"/>
              <a:ext cx="2001520" cy="1254760"/>
            </a:xfrm>
            <a:custGeom>
              <a:avLst/>
              <a:gdLst/>
              <a:ahLst/>
              <a:cxnLst/>
              <a:rect l="l" t="t" r="r" b="b"/>
              <a:pathLst>
                <a:path w="2001520" h="125476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5" y="0"/>
                  </a:lnTo>
                  <a:lnTo>
                    <a:pt x="1875535" y="0"/>
                  </a:lnTo>
                  <a:lnTo>
                    <a:pt x="1924395" y="9854"/>
                  </a:lnTo>
                  <a:lnTo>
                    <a:pt x="1964277" y="36734"/>
                  </a:lnTo>
                  <a:lnTo>
                    <a:pt x="1991157" y="76616"/>
                  </a:lnTo>
                  <a:lnTo>
                    <a:pt x="2001011" y="125475"/>
                  </a:lnTo>
                  <a:lnTo>
                    <a:pt x="2001011" y="1128826"/>
                  </a:lnTo>
                  <a:lnTo>
                    <a:pt x="1991157" y="1177645"/>
                  </a:lnTo>
                  <a:lnTo>
                    <a:pt x="1964277" y="1217514"/>
                  </a:lnTo>
                  <a:lnTo>
                    <a:pt x="1924395" y="1244394"/>
                  </a:lnTo>
                  <a:lnTo>
                    <a:pt x="1875535" y="1254252"/>
                  </a:lnTo>
                  <a:lnTo>
                    <a:pt x="125475" y="1254252"/>
                  </a:lnTo>
                  <a:lnTo>
                    <a:pt x="76616" y="1244394"/>
                  </a:lnTo>
                  <a:lnTo>
                    <a:pt x="36734" y="1217514"/>
                  </a:lnTo>
                  <a:lnTo>
                    <a:pt x="9854" y="1177645"/>
                  </a:lnTo>
                  <a:lnTo>
                    <a:pt x="0" y="1128826"/>
                  </a:lnTo>
                  <a:lnTo>
                    <a:pt x="0" y="12547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235945" y="4883708"/>
            <a:ext cx="87884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27099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фор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текста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6917" y="461899"/>
            <a:ext cx="3598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1" spc="-1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4400" b="1" spc="-10" dirty="0" err="1">
                <a:solidFill>
                  <a:srgbClr val="C00000"/>
                </a:solidFill>
                <a:latin typeface="Calibri"/>
                <a:cs typeface="Calibri"/>
              </a:rPr>
              <a:t>мения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37842"/>
            <a:ext cx="10817860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Calibri"/>
                <a:cs typeface="Calibri"/>
              </a:rPr>
              <a:t>Осмысливать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 </a:t>
            </a:r>
            <a:r>
              <a:rPr sz="2700" b="1" spc="-10" dirty="0">
                <a:latin typeface="Calibri"/>
                <a:cs typeface="Calibri"/>
              </a:rPr>
              <a:t>оценивать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содержание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 </a:t>
            </a:r>
            <a:r>
              <a:rPr sz="2700" b="1" spc="-10" dirty="0">
                <a:latin typeface="Calibri"/>
                <a:cs typeface="Calibri"/>
              </a:rPr>
              <a:t>форму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текста</a:t>
            </a:r>
            <a:endParaRPr sz="2700" dirty="0">
              <a:latin typeface="Calibri"/>
              <a:cs typeface="Calibri"/>
            </a:endParaRPr>
          </a:p>
          <a:p>
            <a:pPr marL="12700" marR="8890">
              <a:lnSpc>
                <a:spcPts val="2590"/>
              </a:lnSpc>
              <a:spcBef>
                <a:spcPts val="625"/>
              </a:spcBef>
              <a:buAutoNum type="arabicPeriod"/>
              <a:tabLst>
                <a:tab pos="567055" algn="l"/>
                <a:tab pos="568325" algn="l"/>
                <a:tab pos="2431415" algn="l"/>
                <a:tab pos="4508500" algn="l"/>
                <a:tab pos="5700395" algn="l"/>
                <a:tab pos="6541770" algn="l"/>
                <a:tab pos="7301230" algn="l"/>
                <a:tab pos="9144000" algn="l"/>
              </a:tabLst>
            </a:pPr>
            <a:r>
              <a:rPr sz="2700" spc="-5" dirty="0">
                <a:latin typeface="Calibri"/>
                <a:cs typeface="Calibri"/>
              </a:rPr>
              <a:t>О</a:t>
            </a:r>
            <a:r>
              <a:rPr sz="2700" spc="-25" dirty="0">
                <a:latin typeface="Calibri"/>
                <a:cs typeface="Calibri"/>
              </a:rPr>
              <a:t>ц</a:t>
            </a:r>
            <a:r>
              <a:rPr sz="2700" dirty="0">
                <a:latin typeface="Calibri"/>
                <a:cs typeface="Calibri"/>
              </a:rPr>
              <a:t>ен</a:t>
            </a:r>
            <a:r>
              <a:rPr sz="2700" spc="-15" dirty="0">
                <a:latin typeface="Calibri"/>
                <a:cs typeface="Calibri"/>
              </a:rPr>
              <a:t>и</a:t>
            </a:r>
            <a:r>
              <a:rPr sz="2700" dirty="0">
                <a:latin typeface="Calibri"/>
                <a:cs typeface="Calibri"/>
              </a:rPr>
              <a:t>вать	</a:t>
            </a:r>
            <a:r>
              <a:rPr sz="2700" spc="-15" dirty="0">
                <a:latin typeface="Calibri"/>
                <a:cs typeface="Calibri"/>
              </a:rPr>
              <a:t>с</a:t>
            </a:r>
            <a:r>
              <a:rPr sz="2700" spc="-70" dirty="0">
                <a:latin typeface="Calibri"/>
                <a:cs typeface="Calibri"/>
              </a:rPr>
              <a:t>о</a:t>
            </a:r>
            <a:r>
              <a:rPr sz="2700" spc="-30" dirty="0">
                <a:latin typeface="Calibri"/>
                <a:cs typeface="Calibri"/>
              </a:rPr>
              <a:t>д</a:t>
            </a:r>
            <a:r>
              <a:rPr sz="2700" dirty="0">
                <a:latin typeface="Calibri"/>
                <a:cs typeface="Calibri"/>
              </a:rPr>
              <a:t>е</a:t>
            </a:r>
            <a:r>
              <a:rPr sz="2700" spc="-15" dirty="0">
                <a:latin typeface="Calibri"/>
                <a:cs typeface="Calibri"/>
              </a:rPr>
              <a:t>р</a:t>
            </a:r>
            <a:r>
              <a:rPr sz="2700" spc="-50" dirty="0">
                <a:latin typeface="Calibri"/>
                <a:cs typeface="Calibri"/>
              </a:rPr>
              <a:t>ж</a:t>
            </a:r>
            <a:r>
              <a:rPr sz="2700" dirty="0">
                <a:latin typeface="Calibri"/>
                <a:cs typeface="Calibri"/>
              </a:rPr>
              <a:t>ан</a:t>
            </a:r>
            <a:r>
              <a:rPr sz="2700" spc="-15" dirty="0">
                <a:latin typeface="Calibri"/>
                <a:cs typeface="Calibri"/>
              </a:rPr>
              <a:t>и</a:t>
            </a:r>
            <a:r>
              <a:rPr sz="2700" dirty="0">
                <a:latin typeface="Calibri"/>
                <a:cs typeface="Calibri"/>
              </a:rPr>
              <a:t>е	</a:t>
            </a:r>
            <a:r>
              <a:rPr sz="2700" spc="-25" dirty="0">
                <a:latin typeface="Calibri"/>
                <a:cs typeface="Calibri"/>
              </a:rPr>
              <a:t>т</a:t>
            </a:r>
            <a:r>
              <a:rPr sz="2700" dirty="0">
                <a:latin typeface="Calibri"/>
                <a:cs typeface="Calibri"/>
              </a:rPr>
              <a:t>е</a:t>
            </a:r>
            <a:r>
              <a:rPr sz="2700" spc="-30" dirty="0">
                <a:latin typeface="Calibri"/>
                <a:cs typeface="Calibri"/>
              </a:rPr>
              <a:t>к</a:t>
            </a:r>
            <a:r>
              <a:rPr sz="2700" dirty="0">
                <a:latin typeface="Calibri"/>
                <a:cs typeface="Calibri"/>
              </a:rPr>
              <a:t>ста	</a:t>
            </a:r>
            <a:r>
              <a:rPr sz="2700" spc="5" dirty="0">
                <a:latin typeface="Calibri"/>
                <a:cs typeface="Calibri"/>
              </a:rPr>
              <a:t>ил</a:t>
            </a:r>
            <a:r>
              <a:rPr sz="2700" dirty="0">
                <a:latin typeface="Calibri"/>
                <a:cs typeface="Calibri"/>
              </a:rPr>
              <a:t>и	е</a:t>
            </a:r>
            <a:r>
              <a:rPr sz="2700" spc="-35" dirty="0">
                <a:latin typeface="Calibri"/>
                <a:cs typeface="Calibri"/>
              </a:rPr>
              <a:t>г</a:t>
            </a:r>
            <a:r>
              <a:rPr sz="2700" dirty="0">
                <a:latin typeface="Calibri"/>
                <a:cs typeface="Calibri"/>
              </a:rPr>
              <a:t>о	</a:t>
            </a:r>
            <a:r>
              <a:rPr sz="2700" spc="-45" dirty="0">
                <a:latin typeface="Calibri"/>
                <a:cs typeface="Calibri"/>
              </a:rPr>
              <a:t>э</a:t>
            </a:r>
            <a:r>
              <a:rPr sz="2700" spc="-5" dirty="0">
                <a:latin typeface="Calibri"/>
                <a:cs typeface="Calibri"/>
              </a:rPr>
              <a:t>л</a:t>
            </a:r>
            <a:r>
              <a:rPr sz="2700" spc="-15" dirty="0">
                <a:latin typeface="Calibri"/>
                <a:cs typeface="Calibri"/>
              </a:rPr>
              <a:t>ем</a:t>
            </a:r>
            <a:r>
              <a:rPr sz="2700" dirty="0">
                <a:latin typeface="Calibri"/>
                <a:cs typeface="Calibri"/>
              </a:rPr>
              <a:t>ен</a:t>
            </a:r>
            <a:r>
              <a:rPr sz="2700" spc="-45" dirty="0">
                <a:latin typeface="Calibri"/>
                <a:cs typeface="Calibri"/>
              </a:rPr>
              <a:t>т</a:t>
            </a:r>
            <a:r>
              <a:rPr sz="2700" spc="-5" dirty="0">
                <a:latin typeface="Calibri"/>
                <a:cs typeface="Calibri"/>
              </a:rPr>
              <a:t>о</a:t>
            </a:r>
            <a:r>
              <a:rPr sz="2700" dirty="0">
                <a:latin typeface="Calibri"/>
                <a:cs typeface="Calibri"/>
              </a:rPr>
              <a:t>в	</a:t>
            </a:r>
            <a:r>
              <a:rPr sz="2700" spc="-5" dirty="0">
                <a:latin typeface="Calibri"/>
                <a:cs typeface="Calibri"/>
              </a:rPr>
              <a:t>(</a:t>
            </a:r>
            <a:r>
              <a:rPr sz="2700" spc="-20" dirty="0">
                <a:latin typeface="Calibri"/>
                <a:cs typeface="Calibri"/>
              </a:rPr>
              <a:t>п</a:t>
            </a:r>
            <a:r>
              <a:rPr sz="2700" spc="-5" dirty="0">
                <a:latin typeface="Calibri"/>
                <a:cs typeface="Calibri"/>
              </a:rPr>
              <a:t>ри</a:t>
            </a:r>
            <a:r>
              <a:rPr sz="2700" spc="-15" dirty="0">
                <a:latin typeface="Calibri"/>
                <a:cs typeface="Calibri"/>
              </a:rPr>
              <a:t>м</a:t>
            </a:r>
            <a:r>
              <a:rPr sz="2700" dirty="0">
                <a:latin typeface="Calibri"/>
                <a:cs typeface="Calibri"/>
              </a:rPr>
              <a:t>ер</a:t>
            </a:r>
            <a:r>
              <a:rPr sz="2700" spc="-10" dirty="0">
                <a:latin typeface="Calibri"/>
                <a:cs typeface="Calibri"/>
              </a:rPr>
              <a:t>о</a:t>
            </a:r>
            <a:r>
              <a:rPr sz="2700" dirty="0">
                <a:latin typeface="Calibri"/>
                <a:cs typeface="Calibri"/>
              </a:rPr>
              <a:t>в,  </a:t>
            </a:r>
            <a:r>
              <a:rPr sz="2700" spc="-10" dirty="0">
                <a:latin typeface="Calibri"/>
                <a:cs typeface="Calibri"/>
              </a:rPr>
              <a:t>аргументов,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иллюстраций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т.п.)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относительно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целей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автора</a:t>
            </a:r>
            <a:endParaRPr sz="2700" dirty="0">
              <a:latin typeface="Calibri"/>
              <a:cs typeface="Calibri"/>
            </a:endParaRPr>
          </a:p>
          <a:p>
            <a:pPr marL="12700" marR="6985">
              <a:lnSpc>
                <a:spcPts val="2590"/>
              </a:lnSpc>
              <a:spcBef>
                <a:spcPts val="655"/>
              </a:spcBef>
              <a:buAutoNum type="arabicPeriod"/>
              <a:tabLst>
                <a:tab pos="423545" algn="l"/>
                <a:tab pos="424180" algn="l"/>
                <a:tab pos="2143125" algn="l"/>
                <a:tab pos="3253104" algn="l"/>
                <a:tab pos="4301490" algn="l"/>
                <a:tab pos="6022340" algn="l"/>
                <a:tab pos="6973570" algn="l"/>
                <a:tab pos="7310120" algn="l"/>
                <a:tab pos="8133080" algn="l"/>
              </a:tabLst>
            </a:pPr>
            <a:r>
              <a:rPr sz="2700" spc="-5" dirty="0">
                <a:latin typeface="Calibri"/>
                <a:cs typeface="Calibri"/>
              </a:rPr>
              <a:t>О</a:t>
            </a:r>
            <a:r>
              <a:rPr sz="2700" spc="-20" dirty="0">
                <a:latin typeface="Calibri"/>
                <a:cs typeface="Calibri"/>
              </a:rPr>
              <a:t>ц</a:t>
            </a:r>
            <a:r>
              <a:rPr sz="2700" dirty="0">
                <a:latin typeface="Calibri"/>
                <a:cs typeface="Calibri"/>
              </a:rPr>
              <a:t>ени</a:t>
            </a:r>
            <a:r>
              <a:rPr sz="2700" spc="-15" dirty="0">
                <a:latin typeface="Calibri"/>
                <a:cs typeface="Calibri"/>
              </a:rPr>
              <a:t>в</a:t>
            </a:r>
            <a:r>
              <a:rPr sz="2700" spc="-10" dirty="0">
                <a:latin typeface="Calibri"/>
                <a:cs typeface="Calibri"/>
              </a:rPr>
              <a:t>а</a:t>
            </a:r>
            <a:r>
              <a:rPr sz="2700" spc="-5" dirty="0">
                <a:latin typeface="Calibri"/>
                <a:cs typeface="Calibri"/>
              </a:rPr>
              <a:t>т</a:t>
            </a:r>
            <a:r>
              <a:rPr sz="2700" dirty="0">
                <a:latin typeface="Calibri"/>
                <a:cs typeface="Calibri"/>
              </a:rPr>
              <a:t>ь	</a:t>
            </a:r>
            <a:r>
              <a:rPr sz="2700" spc="-5" dirty="0">
                <a:latin typeface="Calibri"/>
                <a:cs typeface="Calibri"/>
              </a:rPr>
              <a:t>фор</a:t>
            </a:r>
            <a:r>
              <a:rPr sz="2700" spc="-30" dirty="0">
                <a:latin typeface="Calibri"/>
                <a:cs typeface="Calibri"/>
              </a:rPr>
              <a:t>м</a:t>
            </a:r>
            <a:r>
              <a:rPr sz="2700" dirty="0">
                <a:latin typeface="Calibri"/>
                <a:cs typeface="Calibri"/>
              </a:rPr>
              <a:t>у	</a:t>
            </a:r>
            <a:r>
              <a:rPr sz="2700" spc="-25" dirty="0">
                <a:latin typeface="Calibri"/>
                <a:cs typeface="Calibri"/>
              </a:rPr>
              <a:t>т</a:t>
            </a:r>
            <a:r>
              <a:rPr sz="2700" dirty="0">
                <a:latin typeface="Calibri"/>
                <a:cs typeface="Calibri"/>
              </a:rPr>
              <a:t>е</a:t>
            </a:r>
            <a:r>
              <a:rPr sz="2700" spc="-30" dirty="0">
                <a:latin typeface="Calibri"/>
                <a:cs typeface="Calibri"/>
              </a:rPr>
              <a:t>к</a:t>
            </a:r>
            <a:r>
              <a:rPr sz="2700" dirty="0">
                <a:latin typeface="Calibri"/>
                <a:cs typeface="Calibri"/>
              </a:rPr>
              <a:t>ста	</a:t>
            </a:r>
            <a:r>
              <a:rPr sz="2700" spc="-15" dirty="0">
                <a:latin typeface="Calibri"/>
                <a:cs typeface="Calibri"/>
              </a:rPr>
              <a:t>(</a:t>
            </a:r>
            <a:r>
              <a:rPr sz="2700" dirty="0">
                <a:latin typeface="Calibri"/>
                <a:cs typeface="Calibri"/>
              </a:rPr>
              <a:t>ст</a:t>
            </a:r>
            <a:r>
              <a:rPr sz="2700" spc="-30" dirty="0">
                <a:latin typeface="Calibri"/>
                <a:cs typeface="Calibri"/>
              </a:rPr>
              <a:t>р</a:t>
            </a:r>
            <a:r>
              <a:rPr sz="2700" dirty="0">
                <a:latin typeface="Calibri"/>
                <a:cs typeface="Calibri"/>
              </a:rPr>
              <a:t>укту</a:t>
            </a:r>
            <a:r>
              <a:rPr sz="2700" spc="-30" dirty="0">
                <a:latin typeface="Calibri"/>
                <a:cs typeface="Calibri"/>
              </a:rPr>
              <a:t>р</a:t>
            </a:r>
            <a:r>
              <a:rPr sz="2700" spc="-60" dirty="0">
                <a:latin typeface="Calibri"/>
                <a:cs typeface="Calibri"/>
              </a:rPr>
              <a:t>у</a:t>
            </a:r>
            <a:r>
              <a:rPr sz="2700" dirty="0">
                <a:latin typeface="Calibri"/>
                <a:cs typeface="Calibri"/>
              </a:rPr>
              <a:t>,	стиль	и	</a:t>
            </a:r>
            <a:r>
              <a:rPr sz="2700" spc="-125" dirty="0">
                <a:latin typeface="Calibri"/>
                <a:cs typeface="Calibri"/>
              </a:rPr>
              <a:t>т</a:t>
            </a:r>
            <a:r>
              <a:rPr sz="2700" dirty="0">
                <a:latin typeface="Calibri"/>
                <a:cs typeface="Calibri"/>
              </a:rPr>
              <a:t>.</a:t>
            </a:r>
            <a:r>
              <a:rPr sz="2700" spc="5" dirty="0">
                <a:latin typeface="Calibri"/>
                <a:cs typeface="Calibri"/>
              </a:rPr>
              <a:t>д</a:t>
            </a:r>
            <a:r>
              <a:rPr sz="2700" dirty="0">
                <a:latin typeface="Calibri"/>
                <a:cs typeface="Calibri"/>
              </a:rPr>
              <a:t>.</a:t>
            </a:r>
            <a:r>
              <a:rPr sz="2700" spc="-5" dirty="0">
                <a:latin typeface="Calibri"/>
                <a:cs typeface="Calibri"/>
              </a:rPr>
              <a:t>)</a:t>
            </a:r>
            <a:r>
              <a:rPr sz="2700" dirty="0">
                <a:latin typeface="Calibri"/>
                <a:cs typeface="Calibri"/>
              </a:rPr>
              <a:t>,	</a:t>
            </a:r>
            <a:r>
              <a:rPr sz="2700" spc="-25" dirty="0">
                <a:latin typeface="Calibri"/>
                <a:cs typeface="Calibri"/>
              </a:rPr>
              <a:t>ц</a:t>
            </a:r>
            <a:r>
              <a:rPr sz="2700" spc="-50" dirty="0">
                <a:latin typeface="Calibri"/>
                <a:cs typeface="Calibri"/>
              </a:rPr>
              <a:t>е</a:t>
            </a:r>
            <a:r>
              <a:rPr sz="2700" spc="-5" dirty="0">
                <a:latin typeface="Calibri"/>
                <a:cs typeface="Calibri"/>
              </a:rPr>
              <a:t>ле</a:t>
            </a:r>
            <a:r>
              <a:rPr sz="2700" spc="-15" dirty="0">
                <a:latin typeface="Calibri"/>
                <a:cs typeface="Calibri"/>
              </a:rPr>
              <a:t>с</a:t>
            </a:r>
            <a:r>
              <a:rPr sz="2700" spc="-5" dirty="0">
                <a:latin typeface="Calibri"/>
                <a:cs typeface="Calibri"/>
              </a:rPr>
              <a:t>о</a:t>
            </a:r>
            <a:r>
              <a:rPr sz="2700" spc="5" dirty="0">
                <a:latin typeface="Calibri"/>
                <a:cs typeface="Calibri"/>
              </a:rPr>
              <a:t>о</a:t>
            </a:r>
            <a:r>
              <a:rPr sz="2700" dirty="0">
                <a:latin typeface="Calibri"/>
                <a:cs typeface="Calibri"/>
              </a:rPr>
              <a:t>б</a:t>
            </a:r>
            <a:r>
              <a:rPr sz="2700" spc="-15" dirty="0">
                <a:latin typeface="Calibri"/>
                <a:cs typeface="Calibri"/>
              </a:rPr>
              <a:t>р</a:t>
            </a:r>
            <a:r>
              <a:rPr sz="2700" dirty="0">
                <a:latin typeface="Calibri"/>
                <a:cs typeface="Calibri"/>
              </a:rPr>
              <a:t>азн</a:t>
            </a:r>
            <a:r>
              <a:rPr sz="2700" spc="-15" dirty="0">
                <a:latin typeface="Calibri"/>
                <a:cs typeface="Calibri"/>
              </a:rPr>
              <a:t>ос</a:t>
            </a:r>
            <a:r>
              <a:rPr sz="2700" spc="-5" dirty="0">
                <a:latin typeface="Calibri"/>
                <a:cs typeface="Calibri"/>
              </a:rPr>
              <a:t>ть  </a:t>
            </a:r>
            <a:r>
              <a:rPr sz="2700" spc="-10" dirty="0">
                <a:latin typeface="Calibri"/>
                <a:cs typeface="Calibri"/>
              </a:rPr>
              <a:t>использованных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автором </a:t>
            </a:r>
            <a:r>
              <a:rPr sz="2700" spc="-5" dirty="0">
                <a:latin typeface="Calibri"/>
                <a:cs typeface="Calibri"/>
              </a:rPr>
              <a:t>приемов</a:t>
            </a:r>
            <a:endParaRPr sz="2700" dirty="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1155" algn="l"/>
              </a:tabLst>
            </a:pPr>
            <a:r>
              <a:rPr sz="2700" dirty="0">
                <a:latin typeface="Calibri"/>
                <a:cs typeface="Calibri"/>
              </a:rPr>
              <a:t>Понимать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назначение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структурной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единицы текста</a:t>
            </a:r>
            <a:endParaRPr sz="2700" dirty="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buFont typeface="Calibri"/>
              <a:buAutoNum type="arabicPeriod"/>
              <a:tabLst>
                <a:tab pos="351155" algn="l"/>
              </a:tabLst>
            </a:pPr>
            <a:r>
              <a:rPr sz="2700" b="1" spc="-10" dirty="0">
                <a:latin typeface="Calibri"/>
                <a:cs typeface="Calibri"/>
              </a:rPr>
              <a:t>Оценивать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полноту,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достоверность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информации</a:t>
            </a: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650"/>
              </a:spcBef>
              <a:buAutoNum type="arabicPeriod"/>
              <a:tabLst>
                <a:tab pos="383540" algn="l"/>
              </a:tabLst>
            </a:pPr>
            <a:r>
              <a:rPr sz="2700" spc="-5" dirty="0">
                <a:latin typeface="Calibri"/>
                <a:cs typeface="Calibri"/>
              </a:rPr>
              <a:t>Обнаруживать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противоречия,</a:t>
            </a:r>
            <a:r>
              <a:rPr sz="2700" spc="27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содержащиеся</a:t>
            </a:r>
            <a:r>
              <a:rPr sz="2700" spc="2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25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одном</a:t>
            </a:r>
            <a:r>
              <a:rPr sz="2700" spc="2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или</a:t>
            </a:r>
            <a:r>
              <a:rPr sz="2700" spc="254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нескольких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текстах.</a:t>
            </a:r>
            <a:endParaRPr sz="2700" dirty="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buFont typeface="Calibri"/>
              <a:buAutoNum type="arabicPeriod"/>
              <a:tabLst>
                <a:tab pos="351155" algn="l"/>
              </a:tabLst>
            </a:pPr>
            <a:r>
              <a:rPr sz="2700" b="1" spc="-10" dirty="0">
                <a:latin typeface="Calibri"/>
                <a:cs typeface="Calibri"/>
              </a:rPr>
              <a:t>Оценивать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нейтральность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(объективность)</a:t>
            </a:r>
            <a:r>
              <a:rPr sz="2700" b="1" spc="-10" dirty="0">
                <a:latin typeface="Calibri"/>
                <a:cs typeface="Calibri"/>
              </a:rPr>
              <a:t> источника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информации</a:t>
            </a:r>
            <a:endParaRPr sz="2700" dirty="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351155" algn="l"/>
              </a:tabLst>
            </a:pPr>
            <a:r>
              <a:rPr sz="2700" b="1" spc="-10" dirty="0">
                <a:latin typeface="Calibri"/>
                <a:cs typeface="Calibri"/>
              </a:rPr>
              <a:t>Различать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факт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мнение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539564"/>
              </p:ext>
            </p:extLst>
          </p:nvPr>
        </p:nvGraphicFramePr>
        <p:xfrm>
          <a:off x="152400" y="762000"/>
          <a:ext cx="115538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2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680" y="461899"/>
            <a:ext cx="7384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Какие</a:t>
            </a:r>
            <a:r>
              <a:rPr sz="4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Calibri"/>
                <a:cs typeface="Calibri"/>
              </a:rPr>
              <a:t>тексты</a:t>
            </a:r>
            <a:r>
              <a:rPr sz="4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самые</a:t>
            </a:r>
            <a:r>
              <a:rPr sz="4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30" dirty="0">
                <a:solidFill>
                  <a:srgbClr val="C00000"/>
                </a:solidFill>
                <a:latin typeface="Calibri"/>
                <a:cs typeface="Calibri"/>
              </a:rPr>
              <a:t>трудные?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610994"/>
            <a:ext cx="10180320" cy="36208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Microsoft Sans Serif"/>
              <a:buChar char="–"/>
              <a:tabLst>
                <a:tab pos="299720" algn="l"/>
              </a:tabLst>
            </a:pPr>
            <a:r>
              <a:rPr sz="2800" i="1" spc="-10" dirty="0" err="1">
                <a:latin typeface="Calibri"/>
                <a:cs typeface="Calibri"/>
              </a:rPr>
              <a:t>трудность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пониманием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текстов,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не </a:t>
            </a:r>
            <a:r>
              <a:rPr sz="2800" i="1" spc="-20" dirty="0">
                <a:latin typeface="Calibri"/>
                <a:cs typeface="Calibri"/>
              </a:rPr>
              <a:t>похожих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на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учебные:</a:t>
            </a:r>
            <a:r>
              <a:rPr sz="2800" i="1" spc="2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тех,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где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информации</a:t>
            </a:r>
            <a:r>
              <a:rPr sz="2800" i="1" spc="-10" dirty="0">
                <a:latin typeface="Calibri"/>
                <a:cs typeface="Calibri"/>
              </a:rPr>
              <a:t> больше,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чем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нужно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для </a:t>
            </a:r>
            <a:r>
              <a:rPr sz="2800" i="1" spc="-10" dirty="0">
                <a:latin typeface="Calibri"/>
                <a:cs typeface="Calibri"/>
              </a:rPr>
              <a:t>решения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задачи, и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текстов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бытового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и газетного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типа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(инструкция, 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объявление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и проч.).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–"/>
            </a:pPr>
            <a:endParaRPr sz="3850" dirty="0">
              <a:latin typeface="Calibri"/>
              <a:cs typeface="Calibri"/>
            </a:endParaRPr>
          </a:p>
          <a:p>
            <a:pPr marL="299085" marR="1423035" indent="-287020">
              <a:lnSpc>
                <a:spcPct val="100000"/>
              </a:lnSpc>
              <a:buFont typeface="Microsoft Sans Serif"/>
              <a:buChar char="–"/>
              <a:tabLst>
                <a:tab pos="299720" algn="l"/>
              </a:tabLst>
            </a:pPr>
            <a:r>
              <a:rPr sz="2800" i="1" spc="-10" dirty="0">
                <a:latin typeface="Calibri"/>
                <a:cs typeface="Calibri"/>
              </a:rPr>
              <a:t>Особенно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сложная</a:t>
            </a:r>
            <a:r>
              <a:rPr sz="2800" i="1" spc="-5" dirty="0">
                <a:latin typeface="Calibri"/>
                <a:cs typeface="Calibri"/>
              </a:rPr>
              <a:t> ситуация с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чтением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и пониманием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нескольких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текстов,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объединенных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одной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темой,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но</a:t>
            </a:r>
            <a:endParaRPr sz="2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800" i="1" spc="-5" dirty="0">
                <a:latin typeface="Calibri"/>
                <a:cs typeface="Calibri"/>
              </a:rPr>
              <a:t>предназначенных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для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разных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целей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(множественный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текст).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495" y="360426"/>
            <a:ext cx="93411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 err="1">
                <a:solidFill>
                  <a:srgbClr val="C00000"/>
                </a:solidFill>
              </a:rPr>
              <a:t>Креативное</a:t>
            </a:r>
            <a:r>
              <a:rPr sz="3600" b="1" spc="-25" dirty="0">
                <a:solidFill>
                  <a:srgbClr val="C00000"/>
                </a:solidFill>
              </a:rPr>
              <a:t> </a:t>
            </a:r>
            <a:r>
              <a:rPr sz="3600" b="1" spc="-5" dirty="0" err="1">
                <a:solidFill>
                  <a:srgbClr val="C00000"/>
                </a:solidFill>
              </a:rPr>
              <a:t>мышление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685" y="1473200"/>
            <a:ext cx="7246620" cy="4140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5" dirty="0">
                <a:latin typeface="Calibri"/>
                <a:cs typeface="Calibri"/>
              </a:rPr>
              <a:t>Способность </a:t>
            </a:r>
            <a:r>
              <a:rPr sz="3200" spc="-10" dirty="0">
                <a:latin typeface="Calibri"/>
                <a:cs typeface="Calibri"/>
              </a:rPr>
              <a:t>продуктивно </a:t>
            </a:r>
            <a:r>
              <a:rPr sz="3200" dirty="0">
                <a:latin typeface="Calibri"/>
                <a:cs typeface="Calibri"/>
              </a:rPr>
              <a:t>участвовать в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процессе </a:t>
            </a:r>
            <a:r>
              <a:rPr sz="3200" b="1" spc="-5" dirty="0">
                <a:latin typeface="Calibri"/>
                <a:cs typeface="Calibri"/>
              </a:rPr>
              <a:t>выработки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b="1" spc="-5" dirty="0">
                <a:latin typeface="Calibri"/>
                <a:cs typeface="Calibri"/>
              </a:rPr>
              <a:t>оценки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совершенствования </a:t>
            </a:r>
            <a:r>
              <a:rPr sz="3200" spc="-5" dirty="0">
                <a:latin typeface="Calibri"/>
                <a:cs typeface="Calibri"/>
              </a:rPr>
              <a:t>идей, направленных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получение</a:t>
            </a:r>
            <a:endParaRPr sz="3200">
              <a:latin typeface="Calibri"/>
              <a:cs typeface="Calibri"/>
            </a:endParaRPr>
          </a:p>
          <a:p>
            <a:pPr marL="698500" marR="669925" indent="-229235">
              <a:lnSpc>
                <a:spcPts val="3460"/>
              </a:lnSpc>
              <a:spcBef>
                <a:spcPts val="350"/>
              </a:spcBef>
              <a:buFont typeface="Microsoft Sans Serif"/>
              <a:buChar char="•"/>
              <a:tabLst>
                <a:tab pos="699135" algn="l"/>
              </a:tabLst>
            </a:pPr>
            <a:r>
              <a:rPr sz="3200" b="1" i="1" spc="-5" dirty="0">
                <a:latin typeface="Calibri"/>
                <a:cs typeface="Calibri"/>
              </a:rPr>
              <a:t>инновационных</a:t>
            </a:r>
            <a:r>
              <a:rPr sz="3200" b="1" i="1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эффективных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решений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5" dirty="0">
                <a:latin typeface="Calibri"/>
                <a:cs typeface="Calibri"/>
              </a:rPr>
              <a:t> и/или</a:t>
            </a:r>
            <a:endParaRPr sz="3200">
              <a:latin typeface="Calibri"/>
              <a:cs typeface="Calibri"/>
            </a:endParaRPr>
          </a:p>
          <a:p>
            <a:pPr marL="698500" indent="-229235">
              <a:lnSpc>
                <a:spcPts val="3660"/>
              </a:lnSpc>
              <a:buFont typeface="Microsoft Sans Serif"/>
              <a:buChar char="•"/>
              <a:tabLst>
                <a:tab pos="699135" algn="l"/>
              </a:tabLst>
            </a:pPr>
            <a:r>
              <a:rPr sz="3200" b="1" i="1" dirty="0">
                <a:latin typeface="Calibri"/>
                <a:cs typeface="Calibri"/>
              </a:rPr>
              <a:t>нового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знания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и/или</a:t>
            </a:r>
            <a:endParaRPr sz="3200">
              <a:latin typeface="Calibri"/>
              <a:cs typeface="Calibri"/>
            </a:endParaRPr>
          </a:p>
          <a:p>
            <a:pPr marL="698500" marR="2034539" indent="-229235">
              <a:lnSpc>
                <a:spcPts val="3460"/>
              </a:lnSpc>
              <a:spcBef>
                <a:spcPts val="390"/>
              </a:spcBef>
              <a:buFont typeface="Microsoft Sans Serif"/>
              <a:buChar char="•"/>
              <a:tabLst>
                <a:tab pos="699135" algn="l"/>
              </a:tabLst>
            </a:pPr>
            <a:r>
              <a:rPr sz="3200" b="1" i="1" dirty="0">
                <a:latin typeface="Calibri"/>
                <a:cs typeface="Calibri"/>
              </a:rPr>
              <a:t>эффектного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выражения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воображения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8180" y="2613660"/>
            <a:ext cx="3703320" cy="3766185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8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5"/>
              </a:spcBef>
            </a:pPr>
            <a:r>
              <a:rPr sz="1800" b="1" i="1" spc="-5" dirty="0">
                <a:solidFill>
                  <a:srgbClr val="1F487C"/>
                </a:solidFill>
                <a:latin typeface="Calibri"/>
                <a:cs typeface="Calibri"/>
              </a:rPr>
              <a:t>Словарик</a:t>
            </a:r>
            <a:endParaRPr sz="1800">
              <a:latin typeface="Calibri"/>
              <a:cs typeface="Calibri"/>
            </a:endParaRPr>
          </a:p>
          <a:p>
            <a:pPr marL="135890" marR="495300" indent="-90170">
              <a:lnSpc>
                <a:spcPct val="100000"/>
              </a:lnSpc>
              <a:spcBef>
                <a:spcPts val="925"/>
              </a:spcBef>
              <a:buClr>
                <a:srgbClr val="000000"/>
              </a:buClr>
              <a:buSzPct val="78125"/>
              <a:buFont typeface="Microsoft Sans Serif"/>
              <a:buChar char="•"/>
              <a:tabLst>
                <a:tab pos="135890" algn="l"/>
              </a:tabLst>
            </a:pPr>
            <a:r>
              <a:rPr sz="1600" b="1" i="1" spc="-10" dirty="0">
                <a:solidFill>
                  <a:srgbClr val="1F487C"/>
                </a:solidFill>
                <a:latin typeface="Calibri"/>
                <a:cs typeface="Calibri"/>
              </a:rPr>
              <a:t>инновационные</a:t>
            </a:r>
            <a:r>
              <a:rPr sz="1600" b="1" i="1" spc="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1F487C"/>
                </a:solidFill>
                <a:latin typeface="Calibri"/>
                <a:cs typeface="Calibri"/>
              </a:rPr>
              <a:t>решения</a:t>
            </a:r>
            <a:r>
              <a:rPr sz="1600" b="1" i="1" spc="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600" b="1" i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новые,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новаторские,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оригинальные,</a:t>
            </a:r>
            <a:endParaRPr sz="160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нестандартные, </a:t>
            </a:r>
            <a:r>
              <a:rPr sz="1600" spc="-10" dirty="0">
                <a:latin typeface="Calibri"/>
                <a:cs typeface="Calibri"/>
              </a:rPr>
              <a:t>непривычные</a:t>
            </a:r>
            <a:endParaRPr sz="1600">
              <a:latin typeface="Calibri"/>
              <a:cs typeface="Calibri"/>
            </a:endParaRPr>
          </a:p>
          <a:p>
            <a:pPr marL="135890" indent="-9017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SzPct val="78125"/>
              <a:buFont typeface="Microsoft Sans Serif"/>
              <a:buChar char="•"/>
              <a:tabLst>
                <a:tab pos="135890" algn="l"/>
              </a:tabLst>
            </a:pPr>
            <a:r>
              <a:rPr sz="1600" b="1" i="1" spc="-10" dirty="0">
                <a:solidFill>
                  <a:srgbClr val="1F487C"/>
                </a:solidFill>
                <a:latin typeface="Calibri"/>
                <a:cs typeface="Calibri"/>
              </a:rPr>
              <a:t>эффективные</a:t>
            </a:r>
            <a:r>
              <a:rPr sz="1600" b="1" i="1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1F487C"/>
                </a:solidFill>
                <a:latin typeface="Calibri"/>
                <a:cs typeface="Calibri"/>
              </a:rPr>
              <a:t>решения</a:t>
            </a:r>
            <a:r>
              <a:rPr sz="1600" b="1" i="1" spc="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</a:pPr>
            <a:r>
              <a:rPr sz="1600" spc="-5" dirty="0">
                <a:solidFill>
                  <a:srgbClr val="1F487C"/>
                </a:solidFill>
                <a:latin typeface="Calibri"/>
                <a:cs typeface="Calibri"/>
              </a:rPr>
              <a:t>действенные,</a:t>
            </a:r>
            <a:r>
              <a:rPr sz="1600" spc="-15" dirty="0">
                <a:solidFill>
                  <a:srgbClr val="1F487C"/>
                </a:solidFill>
                <a:latin typeface="Calibri"/>
                <a:cs typeface="Calibri"/>
              </a:rPr>
              <a:t> результативные,</a:t>
            </a:r>
            <a:endParaRPr sz="160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</a:pPr>
            <a:r>
              <a:rPr sz="1600" spc="-10" dirty="0">
                <a:solidFill>
                  <a:srgbClr val="1F487C"/>
                </a:solidFill>
                <a:latin typeface="Calibri"/>
                <a:cs typeface="Calibri"/>
              </a:rPr>
              <a:t>экономичные,</a:t>
            </a:r>
            <a:r>
              <a:rPr sz="16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Calibri"/>
                <a:cs typeface="Calibri"/>
              </a:rPr>
              <a:t>оптимальные</a:t>
            </a:r>
            <a:endParaRPr sz="1600">
              <a:latin typeface="Calibri"/>
              <a:cs typeface="Calibri"/>
            </a:endParaRPr>
          </a:p>
          <a:p>
            <a:pPr marL="135890" indent="-9017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SzPct val="78125"/>
              <a:buFont typeface="Microsoft Sans Serif"/>
              <a:buChar char="•"/>
              <a:tabLst>
                <a:tab pos="135890" algn="l"/>
              </a:tabLst>
            </a:pPr>
            <a:r>
              <a:rPr sz="1600" b="1" i="1" spc="-5" dirty="0">
                <a:solidFill>
                  <a:srgbClr val="1F487C"/>
                </a:solidFill>
                <a:latin typeface="Calibri"/>
                <a:cs typeface="Calibri"/>
              </a:rPr>
              <a:t>эффектное</a:t>
            </a:r>
            <a:r>
              <a:rPr sz="1600" b="1" i="1" spc="-10" dirty="0">
                <a:solidFill>
                  <a:srgbClr val="1F487C"/>
                </a:solidFill>
                <a:latin typeface="Calibri"/>
                <a:cs typeface="Calibri"/>
              </a:rPr>
              <a:t> выражение</a:t>
            </a:r>
            <a:r>
              <a:rPr sz="1600" b="1" i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135890" marR="1095375">
              <a:lnSpc>
                <a:spcPct val="100000"/>
              </a:lnSpc>
            </a:pPr>
            <a:r>
              <a:rPr sz="1600" spc="-10" dirty="0">
                <a:solidFill>
                  <a:srgbClr val="1F487C"/>
                </a:solidFill>
                <a:latin typeface="Calibri"/>
                <a:cs typeface="Calibri"/>
              </a:rPr>
              <a:t>производящее впечатление, </a:t>
            </a:r>
            <a:r>
              <a:rPr sz="1600" spc="-3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Calibri"/>
                <a:cs typeface="Calibri"/>
              </a:rPr>
              <a:t>привлекающее </a:t>
            </a:r>
            <a:r>
              <a:rPr sz="1600" spc="-5" dirty="0">
                <a:solidFill>
                  <a:srgbClr val="1F487C"/>
                </a:solidFill>
                <a:latin typeface="Calibri"/>
                <a:cs typeface="Calibri"/>
              </a:rPr>
              <a:t>внимание,</a:t>
            </a:r>
            <a:endParaRPr sz="1600">
              <a:latin typeface="Calibri"/>
              <a:cs typeface="Calibri"/>
            </a:endParaRPr>
          </a:p>
          <a:p>
            <a:pPr marL="135890" marR="5130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F487C"/>
                </a:solidFill>
                <a:latin typeface="Calibri"/>
                <a:cs typeface="Calibri"/>
              </a:rPr>
              <a:t>вдохновляющее, </a:t>
            </a:r>
            <a:r>
              <a:rPr sz="1600" spc="-5" dirty="0">
                <a:solidFill>
                  <a:srgbClr val="1F487C"/>
                </a:solidFill>
                <a:latin typeface="Calibri"/>
                <a:cs typeface="Calibri"/>
              </a:rPr>
              <a:t>необыкновенное, </a:t>
            </a:r>
            <a:r>
              <a:rPr sz="1600" spc="-3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Calibri"/>
                <a:cs typeface="Calibri"/>
              </a:rPr>
              <a:t>удивительное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56159"/>
            <a:ext cx="103244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403052"/>
                </a:solidFill>
              </a:rPr>
              <a:t>Зачем </a:t>
            </a:r>
            <a:r>
              <a:rPr sz="3600" spc="-10" dirty="0">
                <a:solidFill>
                  <a:srgbClr val="403052"/>
                </a:solidFill>
              </a:rPr>
              <a:t>оценивать</a:t>
            </a:r>
            <a:r>
              <a:rPr sz="3600" spc="20" dirty="0">
                <a:solidFill>
                  <a:srgbClr val="403052"/>
                </a:solidFill>
              </a:rPr>
              <a:t> </a:t>
            </a:r>
            <a:r>
              <a:rPr sz="3600" spc="-5" dirty="0">
                <a:solidFill>
                  <a:srgbClr val="403052"/>
                </a:solidFill>
              </a:rPr>
              <a:t>креативное</a:t>
            </a:r>
            <a:r>
              <a:rPr sz="3600" dirty="0">
                <a:solidFill>
                  <a:srgbClr val="403052"/>
                </a:solidFill>
              </a:rPr>
              <a:t> </a:t>
            </a:r>
            <a:r>
              <a:rPr sz="3600" spc="-10" dirty="0">
                <a:solidFill>
                  <a:srgbClr val="403052"/>
                </a:solidFill>
              </a:rPr>
              <a:t>мышление:</a:t>
            </a:r>
            <a:r>
              <a:rPr sz="3600" spc="5" dirty="0">
                <a:solidFill>
                  <a:srgbClr val="403052"/>
                </a:solidFill>
              </a:rPr>
              <a:t> </a:t>
            </a:r>
            <a:r>
              <a:rPr sz="3600" spc="-5" dirty="0">
                <a:solidFill>
                  <a:srgbClr val="403052"/>
                </a:solidFill>
              </a:rPr>
              <a:t>значение</a:t>
            </a:r>
            <a:r>
              <a:rPr sz="3600" dirty="0">
                <a:solidFill>
                  <a:srgbClr val="403052"/>
                </a:solidFill>
              </a:rPr>
              <a:t> и </a:t>
            </a:r>
            <a:r>
              <a:rPr sz="3600" spc="-795" dirty="0">
                <a:solidFill>
                  <a:srgbClr val="403052"/>
                </a:solidFill>
              </a:rPr>
              <a:t> </a:t>
            </a:r>
            <a:r>
              <a:rPr sz="3600" spc="-20" dirty="0">
                <a:solidFill>
                  <a:srgbClr val="403052"/>
                </a:solidFill>
              </a:rPr>
              <a:t>роль</a:t>
            </a:r>
            <a:r>
              <a:rPr sz="3600" spc="-10" dirty="0">
                <a:solidFill>
                  <a:srgbClr val="403052"/>
                </a:solidFill>
              </a:rPr>
              <a:t> креативного</a:t>
            </a:r>
            <a:r>
              <a:rPr sz="3600" spc="15" dirty="0">
                <a:solidFill>
                  <a:srgbClr val="403052"/>
                </a:solidFill>
              </a:rPr>
              <a:t> </a:t>
            </a:r>
            <a:r>
              <a:rPr sz="3600" spc="-5" dirty="0">
                <a:solidFill>
                  <a:srgbClr val="403052"/>
                </a:solidFill>
              </a:rPr>
              <a:t>мышления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2619" y="1767967"/>
            <a:ext cx="10748645" cy="26141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13995" algn="l"/>
              </a:tabLst>
            </a:pPr>
            <a:r>
              <a:rPr sz="3200" spc="-30" dirty="0">
                <a:latin typeface="Calibri"/>
                <a:cs typeface="Calibri"/>
              </a:rPr>
              <a:t>Творческое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мышление </a:t>
            </a:r>
            <a:r>
              <a:rPr sz="3200" dirty="0">
                <a:latin typeface="Calibri"/>
                <a:cs typeface="Calibri"/>
              </a:rPr>
              <a:t>―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основа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для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появления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нового</a:t>
            </a:r>
            <a:endParaRPr sz="3200" dirty="0">
              <a:latin typeface="Calibri"/>
              <a:cs typeface="Calibri"/>
            </a:endParaRPr>
          </a:p>
          <a:p>
            <a:pPr marL="21336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знания, инновационных </a:t>
            </a:r>
            <a:r>
              <a:rPr sz="3200" spc="-5" dirty="0">
                <a:latin typeface="Calibri"/>
                <a:cs typeface="Calibri"/>
              </a:rPr>
              <a:t>идей; </a:t>
            </a:r>
            <a:r>
              <a:rPr sz="3200" spc="-10" dirty="0">
                <a:latin typeface="Calibri"/>
                <a:cs typeface="Calibri"/>
              </a:rPr>
              <a:t>привычка </a:t>
            </a:r>
            <a:r>
              <a:rPr sz="3200" spc="-5" dirty="0">
                <a:latin typeface="Calibri"/>
                <a:cs typeface="Calibri"/>
              </a:rPr>
              <a:t>мыслить креативно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всё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заметнее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влияет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b="1" i="1" spc="-5" dirty="0">
                <a:latin typeface="Calibri"/>
                <a:cs typeface="Calibri"/>
              </a:rPr>
              <a:t>общественное</a:t>
            </a:r>
            <a:r>
              <a:rPr sz="3200" b="1" i="1" spc="-1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и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духовное</a:t>
            </a:r>
            <a:endParaRPr sz="3200" dirty="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</a:pPr>
            <a:r>
              <a:rPr sz="3200" b="1" i="1" dirty="0">
                <a:latin typeface="Calibri"/>
                <a:cs typeface="Calibri"/>
              </a:rPr>
              <a:t>развитие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развитие</a:t>
            </a:r>
            <a:r>
              <a:rPr sz="3200" b="1" i="1" spc="-3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производства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21" y="281686"/>
            <a:ext cx="79635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 err="1">
                <a:solidFill>
                  <a:srgbClr val="C00000"/>
                </a:solidFill>
              </a:rPr>
              <a:t>Креативное</a:t>
            </a:r>
            <a:r>
              <a:rPr b="1" spc="-25" dirty="0">
                <a:solidFill>
                  <a:srgbClr val="C00000"/>
                </a:solidFill>
              </a:rPr>
              <a:t> </a:t>
            </a:r>
            <a:r>
              <a:rPr b="1" spc="-5" dirty="0" err="1">
                <a:solidFill>
                  <a:srgbClr val="C00000"/>
                </a:solidFill>
              </a:rPr>
              <a:t>мышление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42064" y="6364155"/>
            <a:ext cx="7493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050" dirty="0">
                <a:solidFill>
                  <a:srgbClr val="888888"/>
                </a:solidFill>
                <a:latin typeface="Microsoft Sans Serif"/>
                <a:cs typeface="Microsoft Sans Serif"/>
              </a:rPr>
              <a:t>1</a:t>
            </a:r>
            <a:endParaRPr sz="1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1050" dirty="0">
                <a:solidFill>
                  <a:srgbClr val="888888"/>
                </a:solidFill>
                <a:latin typeface="Microsoft Sans Serif"/>
                <a:cs typeface="Microsoft Sans Serif"/>
              </a:rPr>
              <a:t>2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29364" y="6659371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888888"/>
                </a:solidFill>
                <a:latin typeface="Microsoft Sans Serif"/>
                <a:cs typeface="Microsoft Sans Serif"/>
              </a:rPr>
              <a:t>5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247" y="1673351"/>
            <a:ext cx="8813291" cy="32857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04613" y="2138934"/>
            <a:ext cx="258635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721360" marR="5080" indent="-708660">
              <a:lnSpc>
                <a:spcPts val="2480"/>
              </a:lnSpc>
              <a:spcBef>
                <a:spcPts val="515"/>
              </a:spcBef>
            </a:pPr>
            <a:r>
              <a:rPr sz="2400" b="1" spc="-5" dirty="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sz="2400" b="1" spc="-45" dirty="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403052"/>
                </a:solidFill>
                <a:latin typeface="Arial"/>
                <a:cs typeface="Arial"/>
              </a:rPr>
              <a:t>де</a:t>
            </a:r>
            <a:r>
              <a:rPr sz="2400" b="1" spc="-45" dirty="0">
                <a:solidFill>
                  <a:srgbClr val="403052"/>
                </a:solidFill>
                <a:latin typeface="Arial"/>
                <a:cs typeface="Arial"/>
              </a:rPr>
              <a:t>р</a:t>
            </a:r>
            <a:r>
              <a:rPr sz="2400" b="1" spc="20" dirty="0">
                <a:solidFill>
                  <a:srgbClr val="403052"/>
                </a:solidFill>
                <a:latin typeface="Arial"/>
                <a:cs typeface="Arial"/>
              </a:rPr>
              <a:t>ж</a:t>
            </a:r>
            <a:r>
              <a:rPr sz="2400" b="1" spc="-5" dirty="0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sz="2400" b="1" spc="-30" dirty="0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403052"/>
                </a:solidFill>
                <a:latin typeface="Arial"/>
                <a:cs typeface="Arial"/>
              </a:rPr>
              <a:t>ельная  </a:t>
            </a:r>
            <a:r>
              <a:rPr sz="2400" b="1" spc="-15" dirty="0">
                <a:solidFill>
                  <a:srgbClr val="403052"/>
                </a:solidFill>
                <a:latin typeface="Arial"/>
                <a:cs typeface="Arial"/>
              </a:rPr>
              <a:t>модель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6846" y="3575684"/>
            <a:ext cx="1706880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51130" marR="5080" indent="-139065">
              <a:lnSpc>
                <a:spcPts val="2480"/>
              </a:lnSpc>
              <a:spcBef>
                <a:spcPts val="515"/>
              </a:spcBef>
            </a:pP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Ко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н</a:t>
            </a: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400" b="1" spc="-40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ы/  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ситуации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3950" y="3538854"/>
            <a:ext cx="283019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842010" marR="5080" indent="-829944">
              <a:lnSpc>
                <a:spcPts val="2480"/>
              </a:lnSpc>
              <a:spcBef>
                <a:spcPts val="515"/>
              </a:spcBef>
            </a:pPr>
            <a:r>
              <a:rPr sz="2400" b="1" spc="-5" dirty="0">
                <a:solidFill>
                  <a:srgbClr val="4F6128"/>
                </a:solidFill>
                <a:latin typeface="Arial"/>
                <a:cs typeface="Arial"/>
              </a:rPr>
              <a:t>К</a:t>
            </a:r>
            <a:r>
              <a:rPr sz="2400" b="1" spc="-40" dirty="0">
                <a:solidFill>
                  <a:srgbClr val="4F6128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мп</a:t>
            </a:r>
            <a:r>
              <a:rPr sz="2400" b="1" spc="-40" dirty="0">
                <a:solidFill>
                  <a:srgbClr val="4F6128"/>
                </a:solidFill>
                <a:latin typeface="Arial"/>
                <a:cs typeface="Arial"/>
              </a:rPr>
              <a:t>е</a:t>
            </a:r>
            <a:r>
              <a:rPr sz="2400" b="1" spc="-25" dirty="0">
                <a:solidFill>
                  <a:srgbClr val="4F6128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4F6128"/>
                </a:solidFill>
                <a:latin typeface="Arial"/>
                <a:cs typeface="Arial"/>
              </a:rPr>
              <a:t>ен</a:t>
            </a:r>
            <a:r>
              <a:rPr sz="2400" b="1" spc="-25" dirty="0">
                <a:solidFill>
                  <a:srgbClr val="4F6128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н</a:t>
            </a:r>
            <a:r>
              <a:rPr sz="2400" b="1" spc="-25" dirty="0">
                <a:solidFill>
                  <a:srgbClr val="4F6128"/>
                </a:solidFill>
                <a:latin typeface="Arial"/>
                <a:cs typeface="Arial"/>
              </a:rPr>
              <a:t>о</a:t>
            </a:r>
            <a:r>
              <a:rPr sz="2400" b="1" spc="5" dirty="0">
                <a:solidFill>
                  <a:srgbClr val="4F6128"/>
                </a:solidFill>
                <a:latin typeface="Arial"/>
                <a:cs typeface="Arial"/>
              </a:rPr>
              <a:t>с</a:t>
            </a:r>
            <a:r>
              <a:rPr sz="2400" b="1" spc="-15" dirty="0">
                <a:solidFill>
                  <a:srgbClr val="4F6128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ная  </a:t>
            </a:r>
            <a:r>
              <a:rPr sz="2400" b="1" spc="-15" dirty="0">
                <a:solidFill>
                  <a:srgbClr val="4F6128"/>
                </a:solidFill>
                <a:latin typeface="Arial"/>
                <a:cs typeface="Arial"/>
              </a:rPr>
              <a:t>модель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3583" y="3179191"/>
            <a:ext cx="10274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БЛОК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ЗАДАНИЙ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77073" y="1915667"/>
            <a:ext cx="887094" cy="361315"/>
          </a:xfrm>
          <a:custGeom>
            <a:avLst/>
            <a:gdLst/>
            <a:ahLst/>
            <a:cxnLst/>
            <a:rect l="l" t="t" r="r" b="b"/>
            <a:pathLst>
              <a:path w="887095" h="361314">
                <a:moveTo>
                  <a:pt x="886968" y="0"/>
                </a:moveTo>
                <a:lnTo>
                  <a:pt x="0" y="360807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9442" y="1312925"/>
            <a:ext cx="3557270" cy="1294130"/>
          </a:xfrm>
          <a:prstGeom prst="rect">
            <a:avLst/>
          </a:prstGeom>
          <a:solidFill>
            <a:srgbClr val="FFCCFF"/>
          </a:solidFill>
          <a:ln w="25907">
            <a:solidFill>
              <a:srgbClr val="C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721360">
              <a:lnSpc>
                <a:spcPct val="100000"/>
              </a:lnSpc>
            </a:pPr>
            <a:r>
              <a:rPr sz="1800" b="1" spc="-20" dirty="0">
                <a:solidFill>
                  <a:srgbClr val="622422"/>
                </a:solidFill>
                <a:latin typeface="Arial"/>
                <a:cs typeface="Arial"/>
              </a:rPr>
              <a:t>Решение</a:t>
            </a:r>
            <a:r>
              <a:rPr sz="1800" b="1" spc="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622422"/>
                </a:solidFill>
                <a:latin typeface="Arial"/>
                <a:cs typeface="Arial"/>
              </a:rPr>
              <a:t>проблем</a:t>
            </a:r>
            <a:r>
              <a:rPr sz="18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89230" indent="-81280">
              <a:lnSpc>
                <a:spcPct val="100000"/>
              </a:lnSpc>
              <a:buSzPct val="94444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622422"/>
                </a:solidFill>
                <a:latin typeface="Microsoft Sans Serif"/>
                <a:cs typeface="Microsoft Sans Serif"/>
              </a:rPr>
              <a:t>социальных</a:t>
            </a:r>
            <a:endParaRPr sz="1800">
              <a:latin typeface="Microsoft Sans Serif"/>
              <a:cs typeface="Microsoft Sans Serif"/>
            </a:endParaRPr>
          </a:p>
          <a:p>
            <a:pPr marL="189230" indent="-81280">
              <a:lnSpc>
                <a:spcPct val="100000"/>
              </a:lnSpc>
              <a:buSzPct val="94444"/>
              <a:buChar char="•"/>
              <a:tabLst>
                <a:tab pos="189865" algn="l"/>
              </a:tabLst>
            </a:pPr>
            <a:r>
              <a:rPr sz="18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естественнонаучных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71240" y="1876805"/>
            <a:ext cx="1214755" cy="391160"/>
          </a:xfrm>
          <a:custGeom>
            <a:avLst/>
            <a:gdLst/>
            <a:ahLst/>
            <a:cxnLst/>
            <a:rect l="l" t="t" r="r" b="b"/>
            <a:pathLst>
              <a:path w="1214754" h="391160">
                <a:moveTo>
                  <a:pt x="0" y="0"/>
                </a:moveTo>
                <a:lnTo>
                  <a:pt x="1214374" y="390779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6626" y="1312925"/>
            <a:ext cx="3147060" cy="1294130"/>
          </a:xfrm>
          <a:prstGeom prst="rect">
            <a:avLst/>
          </a:prstGeom>
          <a:solidFill>
            <a:srgbClr val="FFCCFF"/>
          </a:solidFill>
          <a:ln w="25907">
            <a:solidFill>
              <a:srgbClr val="C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593725">
              <a:lnSpc>
                <a:spcPct val="100000"/>
              </a:lnSpc>
            </a:pPr>
            <a:r>
              <a:rPr sz="1800" b="1" spc="-5" dirty="0">
                <a:solidFill>
                  <a:srgbClr val="622422"/>
                </a:solidFill>
                <a:latin typeface="Arial"/>
                <a:cs typeface="Arial"/>
              </a:rPr>
              <a:t>Самовыражение</a:t>
            </a:r>
            <a:r>
              <a:rPr sz="1800" spc="-5" dirty="0">
                <a:solidFill>
                  <a:srgbClr val="622422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87960" indent="-81280">
              <a:lnSpc>
                <a:spcPct val="100000"/>
              </a:lnSpc>
              <a:buSzPct val="94444"/>
              <a:buChar char="•"/>
              <a:tabLst>
                <a:tab pos="188595" algn="l"/>
              </a:tabLst>
            </a:pPr>
            <a:r>
              <a:rPr sz="18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текст</a:t>
            </a:r>
            <a:endParaRPr sz="1800">
              <a:latin typeface="Microsoft Sans Serif"/>
              <a:cs typeface="Microsoft Sans Serif"/>
            </a:endParaRPr>
          </a:p>
          <a:p>
            <a:pPr marL="187960" indent="-81280">
              <a:lnSpc>
                <a:spcPct val="100000"/>
              </a:lnSpc>
              <a:buSzPct val="94444"/>
              <a:buChar char="•"/>
              <a:tabLst>
                <a:tab pos="188595" algn="l"/>
              </a:tabLst>
            </a:pPr>
            <a:r>
              <a:rPr sz="18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рисунок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07514" y="4346955"/>
            <a:ext cx="1092200" cy="1007110"/>
          </a:xfrm>
          <a:custGeom>
            <a:avLst/>
            <a:gdLst/>
            <a:ahLst/>
            <a:cxnLst/>
            <a:rect l="l" t="t" r="r" b="b"/>
            <a:pathLst>
              <a:path w="1092200" h="1007110">
                <a:moveTo>
                  <a:pt x="0" y="1006856"/>
                </a:moveTo>
                <a:lnTo>
                  <a:pt x="1091691" y="0"/>
                </a:lnTo>
              </a:path>
            </a:pathLst>
          </a:custGeom>
          <a:ln w="25908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0154" y="5354573"/>
            <a:ext cx="4061460" cy="1243965"/>
          </a:xfrm>
          <a:prstGeom prst="rect">
            <a:avLst/>
          </a:prstGeom>
          <a:solidFill>
            <a:srgbClr val="92CDDD"/>
          </a:solidFill>
          <a:ln w="25907">
            <a:solidFill>
              <a:srgbClr val="4F6128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189230" indent="-81280">
              <a:lnSpc>
                <a:spcPct val="100000"/>
              </a:lnSpc>
              <a:spcBef>
                <a:spcPts val="1614"/>
              </a:spcBef>
              <a:buSzPct val="94444"/>
              <a:buChar char="•"/>
              <a:tabLst>
                <a:tab pos="189865" algn="l"/>
              </a:tabLst>
            </a:pPr>
            <a:r>
              <a:rPr sz="1800" spc="-10" dirty="0">
                <a:solidFill>
                  <a:srgbClr val="205868"/>
                </a:solidFill>
                <a:latin typeface="Microsoft Sans Serif"/>
                <a:cs typeface="Microsoft Sans Serif"/>
              </a:rPr>
              <a:t>Выдвижение</a:t>
            </a:r>
            <a:r>
              <a:rPr sz="1800" spc="-3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идей</a:t>
            </a:r>
            <a:endParaRPr sz="1800">
              <a:latin typeface="Microsoft Sans Serif"/>
              <a:cs typeface="Microsoft Sans Serif"/>
            </a:endParaRPr>
          </a:p>
          <a:p>
            <a:pPr marL="189230" indent="-81280">
              <a:lnSpc>
                <a:spcPct val="100000"/>
              </a:lnSpc>
              <a:buSzPct val="94444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Отбор</a:t>
            </a:r>
            <a:r>
              <a:rPr sz="1800" spc="-1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5868"/>
                </a:solidFill>
                <a:latin typeface="Microsoft Sans Serif"/>
                <a:cs typeface="Microsoft Sans Serif"/>
              </a:rPr>
              <a:t>оценка</a:t>
            </a:r>
            <a:r>
              <a:rPr sz="1800" spc="1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идей</a:t>
            </a:r>
            <a:endParaRPr sz="1800">
              <a:latin typeface="Microsoft Sans Serif"/>
              <a:cs typeface="Microsoft Sans Serif"/>
            </a:endParaRPr>
          </a:p>
          <a:p>
            <a:pPr marL="189230" indent="-81280">
              <a:lnSpc>
                <a:spcPct val="100000"/>
              </a:lnSpc>
              <a:buSzPct val="94444"/>
              <a:buChar char="•"/>
              <a:tabLst>
                <a:tab pos="189865" algn="l"/>
              </a:tabLst>
            </a:pPr>
            <a:r>
              <a:rPr sz="1800" spc="-35" dirty="0">
                <a:solidFill>
                  <a:srgbClr val="205868"/>
                </a:solidFill>
                <a:latin typeface="Microsoft Sans Serif"/>
                <a:cs typeface="Microsoft Sans Serif"/>
              </a:rPr>
              <a:t>Доработка</a:t>
            </a:r>
            <a:r>
              <a:rPr sz="1800" spc="-1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идей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48243" y="4292980"/>
            <a:ext cx="539115" cy="667385"/>
          </a:xfrm>
          <a:custGeom>
            <a:avLst/>
            <a:gdLst/>
            <a:ahLst/>
            <a:cxnLst/>
            <a:rect l="l" t="t" r="r" b="b"/>
            <a:pathLst>
              <a:path w="539115" h="667385">
                <a:moveTo>
                  <a:pt x="0" y="667385"/>
                </a:moveTo>
                <a:lnTo>
                  <a:pt x="538860" y="0"/>
                </a:lnTo>
              </a:path>
            </a:pathLst>
          </a:custGeom>
          <a:ln w="25908">
            <a:solidFill>
              <a:srgbClr val="5F4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76621" y="4987290"/>
            <a:ext cx="7024370" cy="1725295"/>
          </a:xfrm>
          <a:prstGeom prst="rect">
            <a:avLst/>
          </a:prstGeom>
          <a:solidFill>
            <a:srgbClr val="B3A1C6"/>
          </a:solidFill>
          <a:ln w="25907">
            <a:solidFill>
              <a:srgbClr val="5F497A"/>
            </a:solidFill>
          </a:ln>
        </p:spPr>
        <p:txBody>
          <a:bodyPr vert="horz" wrap="square" lIns="0" tIns="170815" rIns="0" bIns="0" rtlCol="0">
            <a:spAutoFit/>
          </a:bodyPr>
          <a:lstStyle/>
          <a:p>
            <a:pPr marL="189230" indent="-81280">
              <a:lnSpc>
                <a:spcPct val="100000"/>
              </a:lnSpc>
              <a:spcBef>
                <a:spcPts val="1345"/>
              </a:spcBef>
              <a:buSzPct val="94444"/>
              <a:buFont typeface="Microsoft Sans Serif"/>
              <a:buChar char="•"/>
              <a:tabLst>
                <a:tab pos="189865" algn="l"/>
              </a:tabLst>
            </a:pPr>
            <a:r>
              <a:rPr sz="1800" b="1" spc="-5" dirty="0">
                <a:solidFill>
                  <a:srgbClr val="622422"/>
                </a:solidFill>
                <a:latin typeface="Arial"/>
                <a:cs typeface="Arial"/>
              </a:rPr>
              <a:t>Мир</a:t>
            </a:r>
            <a:r>
              <a:rPr sz="1800" b="1" spc="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22422"/>
                </a:solidFill>
                <a:latin typeface="Arial"/>
                <a:cs typeface="Arial"/>
              </a:rPr>
              <a:t>индивидуума</a:t>
            </a:r>
            <a:r>
              <a:rPr sz="1800" spc="-10" dirty="0">
                <a:solidFill>
                  <a:srgbClr val="622422"/>
                </a:solidFill>
                <a:latin typeface="Microsoft Sans Serif"/>
                <a:cs typeface="Microsoft Sans Serif"/>
              </a:rPr>
              <a:t>:</a:t>
            </a:r>
            <a:r>
              <a:rPr sz="1800" spc="9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учение,</a:t>
            </a:r>
            <a:r>
              <a:rPr sz="1800" spc="4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Microsoft Sans Serif"/>
                <a:cs typeface="Microsoft Sans Serif"/>
              </a:rPr>
              <a:t>личная</a:t>
            </a:r>
            <a:r>
              <a:rPr sz="18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Microsoft Sans Serif"/>
                <a:cs typeface="Microsoft Sans Serif"/>
              </a:rPr>
              <a:t>сфера</a:t>
            </a:r>
            <a:endParaRPr sz="1800">
              <a:latin typeface="Microsoft Sans Serif"/>
              <a:cs typeface="Microsoft Sans Serif"/>
            </a:endParaRPr>
          </a:p>
          <a:p>
            <a:pPr marL="151130" marR="395605" indent="-43180">
              <a:lnSpc>
                <a:spcPct val="100000"/>
              </a:lnSpc>
              <a:buSzPct val="94444"/>
              <a:buFont typeface="Microsoft Sans Serif"/>
              <a:buChar char="•"/>
              <a:tabLst>
                <a:tab pos="189865" algn="l"/>
              </a:tabLst>
            </a:pPr>
            <a:r>
              <a:rPr sz="1800" b="1" dirty="0">
                <a:solidFill>
                  <a:srgbClr val="622422"/>
                </a:solidFill>
                <a:latin typeface="Arial"/>
                <a:cs typeface="Arial"/>
              </a:rPr>
              <a:t>Мир </a:t>
            </a:r>
            <a:r>
              <a:rPr sz="1800" b="1" spc="-15" dirty="0">
                <a:solidFill>
                  <a:srgbClr val="622422"/>
                </a:solidFill>
                <a:latin typeface="Arial"/>
                <a:cs typeface="Arial"/>
              </a:rPr>
              <a:t>социума</a:t>
            </a:r>
            <a:r>
              <a:rPr sz="18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:</a:t>
            </a:r>
            <a:r>
              <a:rPr sz="1800" spc="5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взаимоотношения,</a:t>
            </a:r>
            <a:r>
              <a:rPr sz="18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человек</a:t>
            </a:r>
            <a:r>
              <a:rPr sz="18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Microsoft Sans Serif"/>
                <a:cs typeface="Microsoft Sans Serif"/>
              </a:rPr>
              <a:t>среда,</a:t>
            </a:r>
            <a:r>
              <a:rPr sz="18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Microsoft Sans Serif"/>
                <a:cs typeface="Microsoft Sans Serif"/>
              </a:rPr>
              <a:t>бытовая </a:t>
            </a:r>
            <a:r>
              <a:rPr sz="1800" spc="-459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Microsoft Sans Serif"/>
                <a:cs typeface="Microsoft Sans Serif"/>
              </a:rPr>
              <a:t>сфера</a:t>
            </a:r>
            <a:endParaRPr sz="1800">
              <a:latin typeface="Microsoft Sans Serif"/>
              <a:cs typeface="Microsoft Sans Serif"/>
            </a:endParaRPr>
          </a:p>
          <a:p>
            <a:pPr marL="151130" marR="523875" indent="-43180">
              <a:lnSpc>
                <a:spcPct val="100000"/>
              </a:lnSpc>
              <a:buSzPct val="94444"/>
              <a:buFont typeface="Microsoft Sans Serif"/>
              <a:buChar char="•"/>
              <a:tabLst>
                <a:tab pos="189865" algn="l"/>
              </a:tabLst>
            </a:pPr>
            <a:r>
              <a:rPr sz="1800" b="1" dirty="0">
                <a:solidFill>
                  <a:srgbClr val="622422"/>
                </a:solidFill>
                <a:latin typeface="Arial"/>
                <a:cs typeface="Arial"/>
              </a:rPr>
              <a:t>Мир</a:t>
            </a:r>
            <a:r>
              <a:rPr sz="1800" b="1" spc="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22422"/>
                </a:solidFill>
                <a:latin typeface="Arial"/>
                <a:cs typeface="Arial"/>
              </a:rPr>
              <a:t>природы</a:t>
            </a:r>
            <a:r>
              <a:rPr sz="18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18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622422"/>
                </a:solidFill>
                <a:latin typeface="Arial"/>
                <a:cs typeface="Arial"/>
              </a:rPr>
              <a:t>техники</a:t>
            </a:r>
            <a:r>
              <a:rPr sz="18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:</a:t>
            </a:r>
            <a:r>
              <a:rPr sz="1800" spc="8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методология,</a:t>
            </a:r>
            <a:r>
              <a:rPr sz="18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изобретательство, </a:t>
            </a:r>
            <a:r>
              <a:rPr sz="1800" spc="-459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работа</a:t>
            </a:r>
            <a:r>
              <a:rPr sz="18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22422"/>
                </a:solidFill>
                <a:latin typeface="Microsoft Sans Serif"/>
                <a:cs typeface="Microsoft Sans Serif"/>
              </a:rPr>
              <a:t>с</a:t>
            </a:r>
            <a:r>
              <a:rPr sz="18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данными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495" y="329641"/>
            <a:ext cx="10576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03052"/>
                </a:solidFill>
              </a:rPr>
              <a:t>Примеры</a:t>
            </a:r>
            <a:r>
              <a:rPr sz="4000" spc="5" dirty="0">
                <a:solidFill>
                  <a:srgbClr val="403052"/>
                </a:solidFill>
              </a:rPr>
              <a:t> </a:t>
            </a:r>
            <a:r>
              <a:rPr sz="4000" spc="-5" dirty="0">
                <a:solidFill>
                  <a:srgbClr val="403052"/>
                </a:solidFill>
              </a:rPr>
              <a:t>заданий:</a:t>
            </a:r>
            <a:r>
              <a:rPr sz="4000" spc="-10" dirty="0">
                <a:solidFill>
                  <a:srgbClr val="403052"/>
                </a:solidFill>
              </a:rPr>
              <a:t> </a:t>
            </a:r>
            <a:r>
              <a:rPr sz="4000" spc="-5" dirty="0">
                <a:solidFill>
                  <a:srgbClr val="403052"/>
                </a:solidFill>
              </a:rPr>
              <a:t>письменное</a:t>
            </a:r>
            <a:r>
              <a:rPr sz="4000" spc="5" dirty="0">
                <a:solidFill>
                  <a:srgbClr val="403052"/>
                </a:solidFill>
              </a:rPr>
              <a:t> </a:t>
            </a:r>
            <a:r>
              <a:rPr sz="4000" spc="-10" dirty="0">
                <a:solidFill>
                  <a:srgbClr val="403052"/>
                </a:solidFill>
              </a:rPr>
              <a:t>самовыражение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347216"/>
            <a:ext cx="4111752" cy="30464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1860" y="4438904"/>
            <a:ext cx="40716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Придумайте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запишите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несколько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разных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заголовков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приведенной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иллюстрации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6503" y="1347216"/>
            <a:ext cx="5602224" cy="29855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52896" y="4514850"/>
            <a:ext cx="51974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Рассмотрите </a:t>
            </a:r>
            <a:r>
              <a:rPr sz="2400" spc="-15" dirty="0">
                <a:latin typeface="Calibri"/>
                <a:cs typeface="Calibri"/>
              </a:rPr>
              <a:t>обложку </a:t>
            </a:r>
            <a:r>
              <a:rPr sz="2400" dirty="0">
                <a:latin typeface="Calibri"/>
                <a:cs typeface="Calibri"/>
              </a:rPr>
              <a:t>книги. Как вы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думаете, 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чём</a:t>
            </a:r>
            <a:r>
              <a:rPr sz="2400" spc="-15" dirty="0">
                <a:latin typeface="Calibri"/>
                <a:cs typeface="Calibri"/>
              </a:rPr>
              <a:t> может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эта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книга?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Предложите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несколько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версий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кратко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их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опишите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524000"/>
            <a:ext cx="10058400" cy="1908215"/>
          </a:xfrm>
        </p:spPr>
        <p:txBody>
          <a:bodyPr/>
          <a:lstStyle/>
          <a:p>
            <a:pPr algn="ctr"/>
            <a:r>
              <a:rPr lang="ru-RU" dirty="0"/>
              <a:t>«Технологические подходы к оценке функциональной грамотности на уроке» </a:t>
            </a:r>
            <a:br>
              <a:rPr lang="ru-RU" dirty="0"/>
            </a:br>
            <a:r>
              <a:rPr lang="ru-RU" sz="3600" i="1" dirty="0"/>
              <a:t>Российская электронная школа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849693" y="3710225"/>
            <a:ext cx="10797414" cy="1723549"/>
          </a:xfrm>
        </p:spPr>
        <p:txBody>
          <a:bodyPr/>
          <a:lstStyle/>
          <a:p>
            <a:pPr algn="r"/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/>
              <a:t>Мастер-класс </a:t>
            </a:r>
          </a:p>
          <a:p>
            <a:pPr algn="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Радченко Марина Павловна</a:t>
            </a:r>
          </a:p>
          <a:p>
            <a:pPr algn="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Методист, учитель информатики и проектной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FD0EE-8DE9-4012-8D34-4A62947CA9B6}"/>
              </a:ext>
            </a:extLst>
          </p:cNvPr>
          <p:cNvSpPr txBox="1"/>
          <p:nvPr/>
        </p:nvSpPr>
        <p:spPr>
          <a:xfrm>
            <a:off x="2057400" y="609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МАОУ Центр образования «Верх-Тулинский»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077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3533" y="699492"/>
            <a:ext cx="9704934" cy="5457585"/>
            <a:chOff x="0" y="770737"/>
            <a:chExt cx="10693400" cy="6013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0737"/>
              <a:ext cx="10693400" cy="6013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2388" y="770737"/>
              <a:ext cx="1561236" cy="60132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8565" y="2244888"/>
            <a:ext cx="5542301" cy="2238708"/>
          </a:xfrm>
          <a:prstGeom prst="rect">
            <a:avLst/>
          </a:prstGeom>
        </p:spPr>
        <p:txBody>
          <a:bodyPr vert="horz" wrap="square" lIns="0" tIns="9797" rIns="0" bIns="0" rtlCol="0">
            <a:spAutoFit/>
          </a:bodyPr>
          <a:lstStyle/>
          <a:p>
            <a:pPr marL="11527" marR="4611">
              <a:lnSpc>
                <a:spcPct val="100800"/>
              </a:lnSpc>
              <a:spcBef>
                <a:spcPts val="77"/>
              </a:spcBef>
              <a:tabLst>
                <a:tab pos="2765212" algn="l"/>
              </a:tabLst>
            </a:pPr>
            <a:r>
              <a:rPr sz="3585" spc="-9" dirty="0"/>
              <a:t>Глобальные</a:t>
            </a:r>
            <a:r>
              <a:rPr sz="3585" dirty="0"/>
              <a:t>	</a:t>
            </a:r>
            <a:r>
              <a:rPr sz="3585" spc="-9" dirty="0"/>
              <a:t>компетенции </a:t>
            </a:r>
            <a:r>
              <a:rPr sz="3585" dirty="0"/>
              <a:t>в </a:t>
            </a:r>
            <a:r>
              <a:rPr sz="3585" spc="-9" dirty="0"/>
              <a:t>структуре функциональной грамотности</a:t>
            </a:r>
            <a:endParaRPr sz="3585"/>
          </a:p>
        </p:txBody>
      </p:sp>
      <p:grpSp>
        <p:nvGrpSpPr>
          <p:cNvPr id="6" name="object 6"/>
          <p:cNvGrpSpPr/>
          <p:nvPr/>
        </p:nvGrpSpPr>
        <p:grpSpPr>
          <a:xfrm>
            <a:off x="1850092" y="1312079"/>
            <a:ext cx="2929346" cy="629322"/>
            <a:chOff x="668338" y="1445717"/>
            <a:chExt cx="3227705" cy="6934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338" y="1445717"/>
              <a:ext cx="603541" cy="6929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8809" y="1693468"/>
              <a:ext cx="2116762" cy="258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97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988" y="32734"/>
            <a:ext cx="10768097" cy="514977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>
              <a:lnSpc>
                <a:spcPct val="111100"/>
              </a:lnSpc>
              <a:spcBef>
                <a:spcPts val="86"/>
              </a:spcBef>
            </a:pPr>
            <a:r>
              <a:rPr sz="2950" dirty="0"/>
              <a:t>Глобальная</a:t>
            </a:r>
            <a:r>
              <a:rPr sz="2950" spc="-36" dirty="0"/>
              <a:t> </a:t>
            </a:r>
            <a:r>
              <a:rPr sz="2950" dirty="0"/>
              <a:t>компетентность</a:t>
            </a:r>
            <a:r>
              <a:rPr sz="2950" spc="-32" dirty="0"/>
              <a:t> </a:t>
            </a:r>
            <a:r>
              <a:rPr sz="2950" dirty="0"/>
              <a:t>и</a:t>
            </a:r>
            <a:r>
              <a:rPr sz="2950" spc="-32" dirty="0"/>
              <a:t> </a:t>
            </a:r>
            <a:r>
              <a:rPr sz="2950" spc="-9" dirty="0"/>
              <a:t>«глобальные компетенции»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317703" y="1752600"/>
            <a:ext cx="5168697" cy="40127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>
              <a:spcBef>
                <a:spcPts val="91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Глобальные</a:t>
            </a:r>
            <a:r>
              <a:rPr sz="2400" b="1" spc="-2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компетенции</a:t>
            </a:r>
            <a:r>
              <a:rPr sz="2400" b="1" spc="46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2400" b="1" spc="-2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2400" b="1" spc="-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C00000"/>
                </a:solidFill>
                <a:latin typeface="Arial"/>
                <a:cs typeface="Arial"/>
              </a:rPr>
              <a:t>ценностно-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интегративный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компонент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C00000"/>
                </a:solidFill>
                <a:latin typeface="Arial"/>
                <a:cs typeface="Arial"/>
              </a:rPr>
              <a:t>функциональной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грамотности,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имеющий</a:t>
            </a:r>
            <a:r>
              <a:rPr sz="2400" b="1" spc="-4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C00000"/>
                </a:solidFill>
                <a:latin typeface="Arial"/>
                <a:cs typeface="Arial"/>
              </a:rPr>
              <a:t>собственное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предметное</a:t>
            </a:r>
            <a:r>
              <a:rPr sz="2400" b="1" spc="-3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содержание,</a:t>
            </a:r>
            <a:r>
              <a:rPr sz="2400" b="1" spc="-3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ценностную</a:t>
            </a:r>
            <a:r>
              <a:rPr sz="2400" b="1" spc="-3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основу</a:t>
            </a:r>
            <a:r>
              <a:rPr sz="2400" b="1" spc="-2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нацеленный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формирование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C00000"/>
                </a:solidFill>
                <a:latin typeface="Arial"/>
                <a:cs typeface="Arial"/>
              </a:rPr>
              <a:t>универсальных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навыков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(soft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C00000"/>
                </a:solidFill>
                <a:latin typeface="Arial"/>
                <a:cs typeface="Arial"/>
              </a:rPr>
              <a:t>skills).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1527"/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Коваль,</a:t>
            </a:r>
            <a:r>
              <a:rPr sz="2400" spc="-3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Дюкова,</a:t>
            </a:r>
            <a:r>
              <a:rPr sz="2400" spc="-3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8" dirty="0">
                <a:solidFill>
                  <a:srgbClr val="C00000"/>
                </a:solidFill>
                <a:latin typeface="Arial"/>
                <a:cs typeface="Arial"/>
              </a:rPr>
              <a:t>2019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685800"/>
            <a:ext cx="6400800" cy="5844129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56480">
              <a:lnSpc>
                <a:spcPct val="101699"/>
              </a:lnSpc>
              <a:spcBef>
                <a:spcPts val="86"/>
              </a:spcBef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Глобальная</a:t>
            </a:r>
            <a:r>
              <a:rPr sz="2400" b="1" spc="18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компетентность</a:t>
            </a:r>
            <a:r>
              <a:rPr sz="2400" b="1" spc="18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определяется</a:t>
            </a:r>
            <a:r>
              <a:rPr sz="2400" b="1" spc="18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как</a:t>
            </a:r>
            <a:r>
              <a:rPr sz="2400" b="1" spc="18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многомерная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способность,</a:t>
            </a:r>
            <a:r>
              <a:rPr sz="24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которая</a:t>
            </a:r>
            <a:r>
              <a:rPr sz="24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включает</a:t>
            </a:r>
            <a:r>
              <a:rPr sz="24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в</a:t>
            </a:r>
            <a:r>
              <a:rPr sz="24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себя: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2800" dirty="0">
              <a:latin typeface="Arial"/>
              <a:cs typeface="Arial"/>
            </a:endParaRPr>
          </a:p>
          <a:p>
            <a:pPr marL="201714" indent="-189034">
              <a:buChar char="●"/>
              <a:tabLst>
                <a:tab pos="202290" algn="l"/>
              </a:tabLst>
            </a:pP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способность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изучать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глобальные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и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межкультурные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00007F"/>
                </a:solidFill>
                <a:latin typeface="Arial"/>
                <a:cs typeface="Arial"/>
              </a:rPr>
              <a:t>проблемы,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1"/>
              </a:spcBef>
              <a:buClr>
                <a:srgbClr val="00007F"/>
              </a:buClr>
              <a:buFont typeface="Arial"/>
              <a:buChar char="●"/>
            </a:pPr>
            <a:endParaRPr sz="2800" dirty="0">
              <a:latin typeface="Arial"/>
              <a:cs typeface="Arial"/>
            </a:endParaRPr>
          </a:p>
          <a:p>
            <a:pPr marL="201714" indent="-189034">
              <a:spcBef>
                <a:spcPts val="5"/>
              </a:spcBef>
              <a:buChar char="●"/>
              <a:tabLst>
                <a:tab pos="202290" algn="l"/>
              </a:tabLst>
            </a:pP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понимать</a:t>
            </a:r>
            <a:r>
              <a:rPr sz="2400" spc="18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и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ценить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различные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взгляды</a:t>
            </a:r>
            <a:r>
              <a:rPr sz="2400" spc="18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и</a:t>
            </a:r>
            <a:r>
              <a:rPr sz="2400" spc="23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00007F"/>
                </a:solidFill>
                <a:latin typeface="Arial"/>
                <a:cs typeface="Arial"/>
              </a:rPr>
              <a:t>мировоззрения,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1"/>
              </a:spcBef>
              <a:buClr>
                <a:srgbClr val="00007F"/>
              </a:buClr>
              <a:buFont typeface="Arial"/>
              <a:buChar char="●"/>
            </a:pPr>
            <a:endParaRPr sz="2800" dirty="0">
              <a:latin typeface="Arial"/>
              <a:cs typeface="Arial"/>
            </a:endParaRPr>
          </a:p>
          <a:p>
            <a:pPr marL="201714" indent="-189034">
              <a:buChar char="●"/>
              <a:tabLst>
                <a:tab pos="202290" algn="l"/>
              </a:tabLst>
            </a:pP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успешно</a:t>
            </a:r>
            <a:r>
              <a:rPr sz="2400" spc="27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и</a:t>
            </a:r>
            <a:r>
              <a:rPr sz="2400" spc="27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уважительно</a:t>
            </a:r>
            <a:r>
              <a:rPr sz="2400" spc="27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взаимодействовать</a:t>
            </a:r>
            <a:r>
              <a:rPr sz="2400" spc="27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с</a:t>
            </a:r>
            <a:r>
              <a:rPr sz="2400" spc="27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00007F"/>
                </a:solidFill>
                <a:latin typeface="Arial"/>
                <a:cs typeface="Arial"/>
              </a:rPr>
              <a:t>другими,</a:t>
            </a:r>
            <a:endParaRPr sz="2400" dirty="0">
              <a:latin typeface="Arial"/>
              <a:cs typeface="Arial"/>
            </a:endParaRPr>
          </a:p>
          <a:p>
            <a:pPr marL="201714" marR="666809" indent="-189034">
              <a:lnSpc>
                <a:spcPct val="152500"/>
              </a:lnSpc>
              <a:spcBef>
                <a:spcPts val="513"/>
              </a:spcBef>
              <a:buChar char="●"/>
              <a:tabLst>
                <a:tab pos="202290" algn="l"/>
              </a:tabLst>
            </a:pP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принимать</a:t>
            </a:r>
            <a:r>
              <a:rPr sz="2400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меры</a:t>
            </a:r>
            <a:r>
              <a:rPr sz="2400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для</a:t>
            </a:r>
            <a:r>
              <a:rPr sz="2400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коллективного</a:t>
            </a:r>
            <a:r>
              <a:rPr sz="2400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благополучия</a:t>
            </a:r>
            <a:r>
              <a:rPr sz="2400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0007F"/>
                </a:solidFill>
                <a:latin typeface="Arial"/>
                <a:cs typeface="Arial"/>
              </a:rPr>
              <a:t>и </a:t>
            </a:r>
            <a:r>
              <a:rPr sz="2400" dirty="0">
                <a:solidFill>
                  <a:srgbClr val="00007F"/>
                </a:solidFill>
                <a:latin typeface="Arial"/>
                <a:cs typeface="Arial"/>
              </a:rPr>
              <a:t>устойчивого</a:t>
            </a:r>
            <a:r>
              <a:rPr sz="2400" spc="5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spc="-9" dirty="0" err="1">
                <a:solidFill>
                  <a:srgbClr val="00007F"/>
                </a:solidFill>
                <a:latin typeface="Arial"/>
                <a:cs typeface="Arial"/>
              </a:rPr>
              <a:t>развития</a:t>
            </a:r>
            <a:r>
              <a:rPr sz="2400" spc="-9" dirty="0">
                <a:solidFill>
                  <a:srgbClr val="00007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20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11506200" cy="65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6414" y="38100"/>
            <a:ext cx="9781134" cy="704717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1527">
              <a:lnSpc>
                <a:spcPts val="2659"/>
              </a:lnSpc>
              <a:spcBef>
                <a:spcPts val="95"/>
              </a:spcBef>
            </a:pPr>
            <a:r>
              <a:rPr dirty="0"/>
              <a:t>Содержательные</a:t>
            </a:r>
            <a:r>
              <a:rPr spc="-54" dirty="0"/>
              <a:t> </a:t>
            </a:r>
            <a:r>
              <a:rPr dirty="0"/>
              <a:t>аспекты</a:t>
            </a:r>
            <a:r>
              <a:rPr spc="-41" dirty="0"/>
              <a:t> </a:t>
            </a:r>
            <a:r>
              <a:rPr dirty="0"/>
              <a:t>заданий</a:t>
            </a:r>
            <a:r>
              <a:rPr spc="-41" dirty="0"/>
              <a:t> </a:t>
            </a:r>
            <a:r>
              <a:rPr spc="-23" dirty="0"/>
              <a:t>по</a:t>
            </a:r>
          </a:p>
          <a:p>
            <a:pPr marL="11527">
              <a:lnSpc>
                <a:spcPts val="2659"/>
              </a:lnSpc>
            </a:pPr>
            <a:r>
              <a:rPr dirty="0"/>
              <a:t>«глобальным</a:t>
            </a:r>
            <a:r>
              <a:rPr spc="-50" dirty="0"/>
              <a:t> </a:t>
            </a:r>
            <a:r>
              <a:rPr spc="-9" dirty="0"/>
              <a:t>компетенциям»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81000" y="947166"/>
            <a:ext cx="11277600" cy="5910834"/>
            <a:chOff x="1531684" y="1230662"/>
            <a:chExt cx="9128632" cy="4838295"/>
          </a:xfrm>
        </p:grpSpPr>
        <p:sp>
          <p:nvSpPr>
            <p:cNvPr id="3" name="object 3"/>
            <p:cNvSpPr txBox="1"/>
            <p:nvPr/>
          </p:nvSpPr>
          <p:spPr>
            <a:xfrm>
              <a:off x="1531684" y="1285155"/>
              <a:ext cx="4910097" cy="4783802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78957">
                <a:spcBef>
                  <a:spcPts val="91"/>
                </a:spcBef>
              </a:pPr>
              <a:r>
                <a:rPr b="1" dirty="0">
                  <a:solidFill>
                    <a:srgbClr val="00007F"/>
                  </a:solidFill>
                  <a:latin typeface="Arial"/>
                  <a:cs typeface="Arial"/>
                </a:rPr>
                <a:t>Знание</a:t>
              </a:r>
              <a:r>
                <a:rPr b="1" spc="-36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b="1" dirty="0">
                  <a:solidFill>
                    <a:srgbClr val="00007F"/>
                  </a:solidFill>
                  <a:latin typeface="Arial"/>
                  <a:cs typeface="Arial"/>
                </a:rPr>
                <a:t>глобальных</a:t>
              </a:r>
              <a:r>
                <a:rPr b="1" spc="-3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b="1" spc="-9" dirty="0">
                  <a:solidFill>
                    <a:srgbClr val="00007F"/>
                  </a:solidFill>
                  <a:latin typeface="Arial"/>
                  <a:cs typeface="Arial"/>
                </a:rPr>
                <a:t>проблем</a:t>
              </a:r>
              <a:endParaRPr dirty="0">
                <a:latin typeface="Arial"/>
                <a:cs typeface="Arial"/>
              </a:endParaRPr>
            </a:p>
            <a:p>
              <a:pPr marL="78957" marR="442042" indent="-576">
                <a:lnSpc>
                  <a:spcPct val="115900"/>
                </a:lnSpc>
                <a:spcBef>
                  <a:spcPts val="576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Причины</a:t>
              </a:r>
              <a:r>
                <a:rPr spc="-36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возникновения</a:t>
              </a:r>
              <a:r>
                <a:rPr spc="-36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</a:t>
              </a:r>
              <a:r>
                <a:rPr spc="-36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возможности</a:t>
              </a:r>
              <a:r>
                <a:rPr spc="-36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разрешения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глобальных</a:t>
              </a:r>
              <a:r>
                <a:rPr spc="-4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проблем.</a:t>
              </a:r>
              <a:endParaRPr dirty="0">
                <a:latin typeface="Arial"/>
                <a:cs typeface="Arial"/>
              </a:endParaRPr>
            </a:p>
            <a:p>
              <a:pPr marL="78957" marR="4611" indent="-576">
                <a:lnSpc>
                  <a:spcPct val="115900"/>
                </a:lnSpc>
                <a:spcBef>
                  <a:spcPts val="749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Взаимосвязь</a:t>
              </a:r>
              <a:r>
                <a:rPr spc="-4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глобальных</a:t>
              </a:r>
              <a:r>
                <a:rPr spc="-4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проблем.</a:t>
              </a:r>
              <a:r>
                <a:rPr spc="-4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Проявление</a:t>
              </a:r>
              <a:r>
                <a:rPr spc="-41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глобальных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проблем</a:t>
              </a:r>
              <a:r>
                <a:rPr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в</a:t>
              </a:r>
              <a:r>
                <a:rPr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локальных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ситуациях.</a:t>
              </a:r>
              <a:endParaRPr dirty="0">
                <a:latin typeface="Arial"/>
                <a:cs typeface="Arial"/>
              </a:endParaRPr>
            </a:p>
            <a:p>
              <a:pPr>
                <a:spcBef>
                  <a:spcPts val="41"/>
                </a:spcBef>
                <a:buFont typeface="Arial"/>
                <a:buAutoNum type="arabicPeriod"/>
              </a:pPr>
              <a:endParaRPr sz="1100" dirty="0">
                <a:latin typeface="Arial"/>
                <a:cs typeface="Arial"/>
              </a:endParaRPr>
            </a:p>
            <a:p>
              <a:pPr marL="213817" indent="-135437"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Глобальные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проблемы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в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соответствии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с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перечнем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 ООН:</a:t>
              </a:r>
              <a:endParaRPr dirty="0">
                <a:latin typeface="Arial"/>
                <a:cs typeface="Arial"/>
              </a:endParaRPr>
            </a:p>
            <a:p>
              <a:pPr marL="213817" indent="-135437">
                <a:spcBef>
                  <a:spcPts val="935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Изменение</a:t>
              </a:r>
              <a:r>
                <a:rPr spc="-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климата;</a:t>
              </a:r>
              <a:endParaRPr dirty="0">
                <a:latin typeface="Arial"/>
                <a:cs typeface="Arial"/>
              </a:endParaRPr>
            </a:p>
            <a:p>
              <a:pPr marL="213817" indent="-135437">
                <a:spcBef>
                  <a:spcPts val="182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Мировой</a:t>
              </a:r>
              <a:r>
                <a:rPr spc="-1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океан,</a:t>
              </a:r>
              <a:r>
                <a:rPr spc="-1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вода;</a:t>
              </a:r>
              <a:endParaRPr dirty="0">
                <a:latin typeface="Arial"/>
                <a:cs typeface="Arial"/>
              </a:endParaRPr>
            </a:p>
            <a:p>
              <a:pPr marL="213817" indent="-135437">
                <a:spcBef>
                  <a:spcPts val="127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Демографическая</a:t>
              </a:r>
              <a:r>
                <a:rPr spc="68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проблема;</a:t>
              </a:r>
              <a:endParaRPr dirty="0">
                <a:latin typeface="Arial"/>
                <a:cs typeface="Arial"/>
              </a:endParaRPr>
            </a:p>
            <a:p>
              <a:pPr marL="213817" indent="-135437">
                <a:spcBef>
                  <a:spcPts val="182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Продовольственная</a:t>
              </a:r>
              <a:r>
                <a:rPr spc="7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проблема;</a:t>
              </a:r>
              <a:endParaRPr dirty="0">
                <a:latin typeface="Arial"/>
                <a:cs typeface="Arial"/>
              </a:endParaRPr>
            </a:p>
            <a:p>
              <a:pPr marL="213817" indent="-135437">
                <a:spcBef>
                  <a:spcPts val="182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Миграция</a:t>
              </a:r>
              <a:r>
                <a:rPr spc="-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</a:t>
              </a:r>
              <a:r>
                <a:rPr spc="-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беженцы;</a:t>
              </a:r>
              <a:endParaRPr dirty="0">
                <a:latin typeface="Arial"/>
                <a:cs typeface="Arial"/>
              </a:endParaRPr>
            </a:p>
            <a:p>
              <a:pPr marL="213817" indent="-135437">
                <a:spcBef>
                  <a:spcPts val="182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Энергетическая</a:t>
              </a:r>
              <a:r>
                <a:rPr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сырьевая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проблемы;</a:t>
              </a:r>
              <a:endParaRPr dirty="0">
                <a:latin typeface="Arial"/>
                <a:cs typeface="Arial"/>
              </a:endParaRPr>
            </a:p>
            <a:p>
              <a:pPr marL="213817" indent="-202867">
                <a:spcBef>
                  <a:spcPts val="195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Гендерное</a:t>
              </a:r>
              <a:r>
                <a:rPr spc="-41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равенство;</a:t>
              </a:r>
              <a:endParaRPr dirty="0">
                <a:latin typeface="Arial"/>
                <a:cs typeface="Arial"/>
              </a:endParaRPr>
            </a:p>
            <a:p>
              <a:pPr marL="213817" indent="-202867">
                <a:spcBef>
                  <a:spcPts val="182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Здравоохранение,</a:t>
              </a:r>
              <a:r>
                <a:rPr spc="-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питание;</a:t>
              </a:r>
              <a:endParaRPr dirty="0">
                <a:latin typeface="Arial"/>
                <a:cs typeface="Arial"/>
              </a:endParaRPr>
            </a:p>
            <a:p>
              <a:pPr marL="213817" indent="-202867">
                <a:spcBef>
                  <a:spcPts val="127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Права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человека,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образование;</a:t>
              </a:r>
              <a:endParaRPr dirty="0">
                <a:latin typeface="Arial"/>
                <a:cs typeface="Arial"/>
              </a:endParaRPr>
            </a:p>
            <a:p>
              <a:pPr marL="213817" indent="-202867">
                <a:spcBef>
                  <a:spcPts val="73"/>
                </a:spcBef>
                <a:buClr>
                  <a:srgbClr val="000000"/>
                </a:buClr>
                <a:buAutoNum type="arabicPeriod"/>
                <a:tabLst>
                  <a:tab pos="214393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Инновации</a:t>
              </a:r>
              <a:r>
                <a:rPr spc="-3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в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сфере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данных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для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целей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развития</a:t>
              </a:r>
              <a:endParaRPr dirty="0">
                <a:latin typeface="Arial"/>
                <a:cs typeface="Arial"/>
              </a:endParaRPr>
            </a:p>
            <a:p>
              <a:pPr marL="78957">
                <a:spcBef>
                  <a:spcPts val="182"/>
                </a:spcBef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(информационные</a:t>
              </a:r>
              <a:r>
                <a:rPr spc="-6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технологии).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510938" y="1230662"/>
              <a:ext cx="4149378" cy="2768155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7">
                <a:spcBef>
                  <a:spcPts val="91"/>
                </a:spcBef>
              </a:pPr>
              <a:r>
                <a:rPr b="1" dirty="0">
                  <a:solidFill>
                    <a:srgbClr val="00007F"/>
                  </a:solidFill>
                  <a:latin typeface="Arial"/>
                  <a:cs typeface="Arial"/>
                </a:rPr>
                <a:t>Знания</a:t>
              </a:r>
              <a:r>
                <a:rPr b="1" spc="-3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b="1" dirty="0">
                  <a:solidFill>
                    <a:srgbClr val="00007F"/>
                  </a:solidFill>
                  <a:latin typeface="Arial"/>
                  <a:cs typeface="Arial"/>
                </a:rPr>
                <a:t>в</a:t>
              </a:r>
              <a:r>
                <a:rPr b="1" spc="-3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b="1" dirty="0">
                  <a:solidFill>
                    <a:srgbClr val="00007F"/>
                  </a:solidFill>
                  <a:latin typeface="Arial"/>
                  <a:cs typeface="Arial"/>
                </a:rPr>
                <a:t>области</a:t>
              </a:r>
              <a:r>
                <a:rPr b="1" spc="-3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b="1" dirty="0">
                  <a:solidFill>
                    <a:srgbClr val="00007F"/>
                  </a:solidFill>
                  <a:latin typeface="Arial"/>
                  <a:cs typeface="Arial"/>
                </a:rPr>
                <a:t>межкультурных</a:t>
              </a:r>
              <a:r>
                <a:rPr b="1"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b="1" spc="-9" dirty="0">
                  <a:solidFill>
                    <a:srgbClr val="00007F"/>
                  </a:solidFill>
                  <a:latin typeface="Arial"/>
                  <a:cs typeface="Arial"/>
                </a:rPr>
                <a:t>взаимодействий</a:t>
              </a:r>
              <a:endParaRPr dirty="0">
                <a:latin typeface="Arial"/>
                <a:cs typeface="Arial"/>
              </a:endParaRPr>
            </a:p>
            <a:p>
              <a:pPr marL="113536" marR="1247746" indent="-113536">
                <a:spcBef>
                  <a:spcPts val="871"/>
                </a:spcBef>
                <a:buSzPct val="90476"/>
                <a:buAutoNum type="arabicPeriod"/>
                <a:tabLst>
                  <a:tab pos="113536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Традиции</a:t>
              </a:r>
              <a:r>
                <a:rPr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обычаи,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аспекты: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межкультурная</a:t>
              </a:r>
              <a:r>
                <a:rPr spc="-5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коммуникация,</a:t>
              </a:r>
              <a:endParaRPr dirty="0">
                <a:latin typeface="Arial"/>
                <a:cs typeface="Arial"/>
              </a:endParaRPr>
            </a:p>
            <a:p>
              <a:pPr marL="145810" marR="452991">
                <a:spcBef>
                  <a:spcPts val="5"/>
                </a:spcBef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концепции</a:t>
              </a:r>
              <a:r>
                <a:rPr spc="-3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межкультурного</a:t>
              </a:r>
              <a:r>
                <a:rPr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взаимодействия, идентичность,</a:t>
              </a:r>
              <a:endParaRPr dirty="0">
                <a:latin typeface="Arial"/>
                <a:cs typeface="Arial"/>
              </a:endParaRPr>
            </a:p>
            <a:p>
              <a:pPr marL="145810">
                <a:spcBef>
                  <a:spcPts val="5"/>
                </a:spcBef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тереотипы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</a:t>
              </a:r>
              <a:r>
                <a:rPr spc="-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их</a:t>
              </a:r>
              <a:r>
                <a:rPr spc="-5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преодоление</a:t>
              </a:r>
              <a:endParaRPr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2400" dirty="0">
                <a:latin typeface="Arial"/>
                <a:cs typeface="Arial"/>
              </a:endParaRPr>
            </a:p>
            <a:p>
              <a:pPr>
                <a:spcBef>
                  <a:spcPts val="36"/>
                </a:spcBef>
              </a:pPr>
              <a:endParaRPr dirty="0">
                <a:latin typeface="Arial"/>
                <a:cs typeface="Arial"/>
              </a:endParaRPr>
            </a:p>
            <a:p>
              <a:pPr marL="146387" indent="-134860">
                <a:buClr>
                  <a:srgbClr val="000000"/>
                </a:buClr>
                <a:buAutoNum type="arabicPeriod" startAt="2"/>
                <a:tabLst>
                  <a:tab pos="146387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Передача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социального</a:t>
              </a:r>
              <a:r>
                <a:rPr spc="-18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опыта</a:t>
              </a:r>
              <a:endParaRPr dirty="0">
                <a:latin typeface="Arial"/>
                <a:cs typeface="Arial"/>
              </a:endParaRPr>
            </a:p>
            <a:p>
              <a:pPr marL="146387" indent="-134860">
                <a:spcBef>
                  <a:spcPts val="935"/>
                </a:spcBef>
                <a:buClr>
                  <a:srgbClr val="000000"/>
                </a:buClr>
                <a:buAutoNum type="arabicPeriod" startAt="2"/>
                <a:tabLst>
                  <a:tab pos="146387" algn="l"/>
                </a:tabLst>
              </a:pP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Воспитание</a:t>
              </a:r>
              <a:r>
                <a:rPr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и</a:t>
              </a:r>
              <a:r>
                <a:rPr spc="-2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самовоспитание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518648" y="4073147"/>
              <a:ext cx="3319503" cy="236263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7">
                <a:spcBef>
                  <a:spcPts val="91"/>
                </a:spcBef>
              </a:pPr>
              <a:r>
                <a:rPr dirty="0">
                  <a:latin typeface="Arial"/>
                  <a:cs typeface="Arial"/>
                </a:rPr>
                <a:t>4.</a:t>
              </a:r>
              <a:r>
                <a:rPr spc="-18" dirty="0"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0007F"/>
                  </a:solidFill>
                  <a:latin typeface="Arial"/>
                  <a:cs typeface="Arial"/>
                </a:rPr>
                <a:t>Агенты</a:t>
              </a:r>
              <a:r>
                <a:rPr spc="-1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pc="-9" dirty="0">
                  <a:solidFill>
                    <a:srgbClr val="00007F"/>
                  </a:solidFill>
                  <a:latin typeface="Arial"/>
                  <a:cs typeface="Arial"/>
                </a:rPr>
                <a:t>социализации</a:t>
              </a:r>
              <a:endParaRPr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73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9DE9C5-DDA7-4FEF-9EF2-BC9E0201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254"/>
            <a:ext cx="11864848" cy="9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Особенности работы на образовательной платформе «Российская электронная школа»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6879D-060A-4EE0-834B-9FC0CA184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7" y="1447800"/>
            <a:ext cx="6351639" cy="5181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973E3-4F90-42F5-9E90-D6D384E98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11" y="1181813"/>
            <a:ext cx="4667746" cy="286862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EC2AD6-520B-4C9E-92C2-0C36736F1407}"/>
              </a:ext>
            </a:extLst>
          </p:cNvPr>
          <p:cNvSpPr/>
          <p:nvPr/>
        </p:nvSpPr>
        <p:spPr>
          <a:xfrm>
            <a:off x="17756" y="4953000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1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BC315A-CA86-46ED-A403-497DA4784F6C}"/>
              </a:ext>
            </a:extLst>
          </p:cNvPr>
          <p:cNvSpPr/>
          <p:nvPr/>
        </p:nvSpPr>
        <p:spPr>
          <a:xfrm>
            <a:off x="7010400" y="1852077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2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8D0C39-DC75-49FE-A092-36616312494E}"/>
              </a:ext>
            </a:extLst>
          </p:cNvPr>
          <p:cNvSpPr/>
          <p:nvPr/>
        </p:nvSpPr>
        <p:spPr>
          <a:xfrm>
            <a:off x="6458911" y="4139019"/>
            <a:ext cx="553910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1</a:t>
            </a:r>
            <a:r>
              <a:rPr lang="ru-RU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шаг -войти на главную страницу РЭШ</a:t>
            </a:r>
          </a:p>
          <a:p>
            <a:r>
              <a:rPr lang="ru-RU" sz="2400" b="1" dirty="0">
                <a:ln/>
                <a:solidFill>
                  <a:schemeClr val="accent3"/>
                </a:solidFill>
              </a:rPr>
              <a:t>И  перейти на вкладку «Функциональная грамотность»</a:t>
            </a:r>
          </a:p>
          <a:p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2 шаг -войти как учитель (при необходимости зарегистрироваться).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113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9DE9C5-DDA7-4FEF-9EF2-BC9E0201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254"/>
            <a:ext cx="11864848" cy="9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Особенности работы на образовательной платформе «Российская электронная школа»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8D0C39-DC75-49FE-A092-36616312494E}"/>
              </a:ext>
            </a:extLst>
          </p:cNvPr>
          <p:cNvSpPr/>
          <p:nvPr/>
        </p:nvSpPr>
        <p:spPr>
          <a:xfrm>
            <a:off x="239776" y="4443633"/>
            <a:ext cx="117124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3</a:t>
            </a:r>
            <a:r>
              <a:rPr lang="ru-RU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шаг – создать мероприятие</a:t>
            </a:r>
          </a:p>
          <a:p>
            <a:pPr algn="ctr"/>
            <a:endParaRPr lang="ru-RU" sz="2400" b="1" dirty="0">
              <a:ln/>
              <a:solidFill>
                <a:schemeClr val="accent3"/>
              </a:solidFill>
            </a:endParaRPr>
          </a:p>
          <a:p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 шаг – настроить мероприятие( выбрать вид ФГ, Выбрать КИМ, дать название мероприятию).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712B9D-113C-4BA3-9C8C-768231DB1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483"/>
          <a:stretch/>
        </p:blipFill>
        <p:spPr>
          <a:xfrm>
            <a:off x="76200" y="1207426"/>
            <a:ext cx="4343400" cy="25254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EC2AD6-520B-4C9E-92C2-0C36736F1407}"/>
              </a:ext>
            </a:extLst>
          </p:cNvPr>
          <p:cNvSpPr/>
          <p:nvPr/>
        </p:nvSpPr>
        <p:spPr>
          <a:xfrm>
            <a:off x="3810000" y="1054397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3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7903F-5B56-4EBF-97C3-F1353D57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67714"/>
            <a:ext cx="5028082" cy="356711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BC315A-CA86-46ED-A403-497DA4784F6C}"/>
              </a:ext>
            </a:extLst>
          </p:cNvPr>
          <p:cNvSpPr/>
          <p:nvPr/>
        </p:nvSpPr>
        <p:spPr>
          <a:xfrm>
            <a:off x="8915400" y="914400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4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411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9DE9C5-DDA7-4FEF-9EF2-BC9E0201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254"/>
            <a:ext cx="11864848" cy="9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Особенности работы на образовательной платформе «Российская электронная школа»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8D0C39-DC75-49FE-A092-36616312494E}"/>
              </a:ext>
            </a:extLst>
          </p:cNvPr>
          <p:cNvSpPr/>
          <p:nvPr/>
        </p:nvSpPr>
        <p:spPr>
          <a:xfrm>
            <a:off x="239776" y="4443633"/>
            <a:ext cx="117124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5</a:t>
            </a:r>
            <a:r>
              <a:rPr lang="ru-RU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шаг – добавить классы в мероприятие (Указать наименование класса и кол-во человек)</a:t>
            </a:r>
          </a:p>
          <a:p>
            <a:pPr algn="ctr"/>
            <a:endParaRPr lang="ru-RU" sz="2400" b="1" dirty="0">
              <a:ln/>
              <a:solidFill>
                <a:schemeClr val="accent3"/>
              </a:solidFill>
            </a:endParaRPr>
          </a:p>
          <a:p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6</a:t>
            </a:r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 шаг – Скачать коды доступа и раздать ученикам).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CF3A8-855B-4A35-A9F5-8F579FCF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6" y="1174250"/>
            <a:ext cx="8036181" cy="315618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EC2AD6-520B-4C9E-92C2-0C36736F1407}"/>
              </a:ext>
            </a:extLst>
          </p:cNvPr>
          <p:cNvSpPr/>
          <p:nvPr/>
        </p:nvSpPr>
        <p:spPr>
          <a:xfrm>
            <a:off x="1066800" y="1752600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5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96E87B-1AB1-4667-B49F-A10F128D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941" y="1136541"/>
            <a:ext cx="3763113" cy="17590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BC315A-CA86-46ED-A403-497DA4784F6C}"/>
              </a:ext>
            </a:extLst>
          </p:cNvPr>
          <p:cNvSpPr/>
          <p:nvPr/>
        </p:nvSpPr>
        <p:spPr>
          <a:xfrm>
            <a:off x="11026648" y="600298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6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8558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9DE9C5-DDA7-4FEF-9EF2-BC9E0201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254"/>
            <a:ext cx="11864848" cy="9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Особенности работы на образовательной платформе «Российская электронная школа»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8D0C39-DC75-49FE-A092-36616312494E}"/>
              </a:ext>
            </a:extLst>
          </p:cNvPr>
          <p:cNvSpPr/>
          <p:nvPr/>
        </p:nvSpPr>
        <p:spPr>
          <a:xfrm>
            <a:off x="179706" y="4572000"/>
            <a:ext cx="1201229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5</a:t>
            </a:r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000" b="1" cap="none" spc="0" dirty="0">
                <a:ln/>
                <a:solidFill>
                  <a:schemeClr val="accent3"/>
                </a:solidFill>
                <a:effectLst/>
              </a:rPr>
              <a:t>шаг – добавить классы в мероприятие (Указать наименование класса и кол-во человек)</a:t>
            </a:r>
          </a:p>
          <a:p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6</a:t>
            </a:r>
            <a:r>
              <a:rPr lang="ru-RU" sz="2000" b="1" cap="none" spc="0" dirty="0">
                <a:ln/>
                <a:solidFill>
                  <a:schemeClr val="accent3"/>
                </a:solidFill>
                <a:effectLst/>
              </a:rPr>
              <a:t> шаг – Скачать коды доступа и раздать ученикам)</a:t>
            </a:r>
          </a:p>
          <a:p>
            <a:r>
              <a:rPr lang="ru-RU" sz="2000" b="1" dirty="0">
                <a:ln/>
                <a:solidFill>
                  <a:schemeClr val="accent3"/>
                </a:solidFill>
              </a:rPr>
              <a:t>7 шаг – перейти во вкладку «эксперты», добавить экспертов, скачать коды экспертов и раздать им</a:t>
            </a:r>
          </a:p>
          <a:p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ru-RU" sz="2000" b="1" dirty="0">
                <a:ln/>
                <a:solidFill>
                  <a:schemeClr val="accent3"/>
                </a:solidFill>
              </a:rPr>
              <a:t>8 шаг - </a:t>
            </a:r>
            <a:r>
              <a:rPr lang="ru-RU" sz="2000" b="1" cap="none" spc="0" dirty="0">
                <a:ln/>
                <a:solidFill>
                  <a:schemeClr val="accent3"/>
                </a:solidFill>
                <a:effectLst/>
              </a:rPr>
              <a:t>ПРОВЕСТИ ТЕСТИРОВАНИЕ ОБУЧАЮЩИХСЯ и ВЫПОЛНИТЬ ПРОВЕРКУ РАБОТ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CF3A8-855B-4A35-A9F5-8F579FCF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6" y="1174250"/>
            <a:ext cx="8036181" cy="315618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EC2AD6-520B-4C9E-92C2-0C36736F1407}"/>
              </a:ext>
            </a:extLst>
          </p:cNvPr>
          <p:cNvSpPr/>
          <p:nvPr/>
        </p:nvSpPr>
        <p:spPr>
          <a:xfrm>
            <a:off x="1066800" y="1752600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5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96E87B-1AB1-4667-B49F-A10F128D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941" y="1136541"/>
            <a:ext cx="3763113" cy="17590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BC315A-CA86-46ED-A403-497DA4784F6C}"/>
              </a:ext>
            </a:extLst>
          </p:cNvPr>
          <p:cNvSpPr/>
          <p:nvPr/>
        </p:nvSpPr>
        <p:spPr>
          <a:xfrm>
            <a:off x="11026648" y="600298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6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79CC24-A58D-41B5-A24A-6072A0C0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762" y="3031711"/>
            <a:ext cx="3638393" cy="193833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40A82-E2C6-46D7-AABA-07661EEF50AC}"/>
              </a:ext>
            </a:extLst>
          </p:cNvPr>
          <p:cNvSpPr/>
          <p:nvPr/>
        </p:nvSpPr>
        <p:spPr>
          <a:xfrm>
            <a:off x="10955038" y="2596304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7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5018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9DE9C5-DDA7-4FEF-9EF2-BC9E0201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254"/>
            <a:ext cx="11864848" cy="9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Особенности работы на образовательной платформе «Российская электронная школа»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8D0C39-DC75-49FE-A092-36616312494E}"/>
              </a:ext>
            </a:extLst>
          </p:cNvPr>
          <p:cNvSpPr/>
          <p:nvPr/>
        </p:nvSpPr>
        <p:spPr>
          <a:xfrm>
            <a:off x="209522" y="5181600"/>
            <a:ext cx="120122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9</a:t>
            </a:r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000" b="1" cap="none" spc="0" dirty="0">
                <a:ln/>
                <a:solidFill>
                  <a:schemeClr val="accent3"/>
                </a:solidFill>
                <a:effectLst/>
              </a:rPr>
              <a:t>шаг – выгрузить результаты тестирования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7635D-8902-4018-BC92-D5E3FCD1D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9" y="919949"/>
            <a:ext cx="11447762" cy="44968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EC2AD6-520B-4C9E-92C2-0C36736F1407}"/>
              </a:ext>
            </a:extLst>
          </p:cNvPr>
          <p:cNvSpPr/>
          <p:nvPr/>
        </p:nvSpPr>
        <p:spPr>
          <a:xfrm>
            <a:off x="10128524" y="3488676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9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1252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9DE9C5-DDA7-4FEF-9EF2-BC9E0201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254"/>
            <a:ext cx="11864848" cy="9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Особенности работы на образовательной платформе «Российская электронная школа»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8D0C39-DC75-49FE-A092-36616312494E}"/>
              </a:ext>
            </a:extLst>
          </p:cNvPr>
          <p:cNvSpPr/>
          <p:nvPr/>
        </p:nvSpPr>
        <p:spPr>
          <a:xfrm>
            <a:off x="183406" y="5463169"/>
            <a:ext cx="120122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cap="none" spc="0" dirty="0">
                <a:ln/>
                <a:solidFill>
                  <a:schemeClr val="accent3"/>
                </a:solidFill>
                <a:effectLst/>
              </a:rPr>
              <a:t>10</a:t>
            </a:r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000" b="1" cap="none" spc="0" dirty="0">
                <a:ln/>
                <a:solidFill>
                  <a:schemeClr val="accent3"/>
                </a:solidFill>
                <a:effectLst/>
              </a:rPr>
              <a:t>шаг – проанализировать результаты   тестирования (аналитические данные представлены на листах «Результаты», «Форма 1», «Форма 2», «Форма 3», «Форма 4» </a:t>
            </a:r>
            <a:r>
              <a:rPr lang="en-US" sz="2000" b="1" cap="none" spc="0" dirty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2000" b="1" cap="none" spc="0" dirty="0">
                <a:ln/>
                <a:solidFill>
                  <a:schemeClr val="accent3"/>
                </a:solidFill>
                <a:effectLst/>
              </a:rPr>
              <a:t>книги </a:t>
            </a:r>
            <a:r>
              <a:rPr lang="en-US" sz="2000" b="1" cap="none" spc="0" dirty="0">
                <a:ln/>
                <a:solidFill>
                  <a:schemeClr val="accent3"/>
                </a:solidFill>
                <a:effectLst/>
              </a:rPr>
              <a:t>excel</a:t>
            </a:r>
            <a:r>
              <a:rPr lang="ru-RU" sz="20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000" b="1" dirty="0">
                <a:ln/>
                <a:solidFill>
                  <a:schemeClr val="accent3"/>
                </a:solidFill>
              </a:rPr>
              <a:t>11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шаг – сформировать </a:t>
            </a:r>
            <a:r>
              <a:rPr lang="ru-RU" sz="2000" b="1">
                <a:ln/>
                <a:solidFill>
                  <a:schemeClr val="accent3"/>
                </a:solidFill>
              </a:rPr>
              <a:t>аналитическую справку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91371C-3CFD-4FC7-A3A4-B3796C52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38139"/>
            <a:ext cx="6613358" cy="44558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EC2AD6-520B-4C9E-92C2-0C36736F1407}"/>
              </a:ext>
            </a:extLst>
          </p:cNvPr>
          <p:cNvSpPr/>
          <p:nvPr/>
        </p:nvSpPr>
        <p:spPr>
          <a:xfrm>
            <a:off x="3505200" y="3864114"/>
            <a:ext cx="914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10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шаг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14D8E1-05F0-4A3E-896E-2570A2626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072910"/>
            <a:ext cx="4512648" cy="32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046" y="256489"/>
            <a:ext cx="11062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2840" algn="l"/>
              </a:tabLst>
            </a:pPr>
            <a:r>
              <a:rPr sz="3600" b="1" spc="-5" dirty="0">
                <a:solidFill>
                  <a:srgbClr val="660066"/>
                </a:solidFill>
                <a:latin typeface="Calibri"/>
                <a:cs typeface="Calibri"/>
              </a:rPr>
              <a:t>Функциональная</a:t>
            </a:r>
            <a:r>
              <a:rPr sz="3600" b="1" spc="-4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660066"/>
                </a:solidFill>
                <a:latin typeface="Calibri"/>
                <a:cs typeface="Calibri"/>
              </a:rPr>
              <a:t>грамотность	</a:t>
            </a:r>
            <a:r>
              <a:rPr sz="3600" b="1" i="1" spc="-5" dirty="0">
                <a:solidFill>
                  <a:srgbClr val="660066"/>
                </a:solidFill>
                <a:latin typeface="Calibri"/>
                <a:cs typeface="Calibri"/>
              </a:rPr>
              <a:t>(основное</a:t>
            </a:r>
            <a:r>
              <a:rPr sz="3600" b="1" i="1" spc="-3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660066"/>
                </a:solidFill>
                <a:latin typeface="Calibri"/>
                <a:cs typeface="Calibri"/>
              </a:rPr>
              <a:t>определение)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43639" y="6494627"/>
            <a:ext cx="17907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60"/>
              </a:lnSpc>
            </a:pPr>
            <a:r>
              <a:rPr sz="700" spc="-5" dirty="0"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02185" y="3643835"/>
            <a:ext cx="127635" cy="2573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sz="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Б</a:t>
            </a:r>
            <a:r>
              <a:rPr sz="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К </a:t>
            </a:r>
            <a:r>
              <a:rPr sz="800" spc="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Я  </a:t>
            </a:r>
            <a:r>
              <a:rPr sz="800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Ь</a:t>
            </a:r>
            <a:r>
              <a:rPr sz="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8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Й </a:t>
            </a:r>
            <a:r>
              <a:rPr sz="800" spc="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Ш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823" y="1569846"/>
            <a:ext cx="10575290" cy="291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147320" indent="-448309">
              <a:lnSpc>
                <a:spcPct val="100000"/>
              </a:lnSpc>
              <a:spcBef>
                <a:spcPts val="100"/>
              </a:spcBef>
            </a:pPr>
            <a:r>
              <a:rPr sz="2150" spc="10" dirty="0">
                <a:solidFill>
                  <a:srgbClr val="5F497A"/>
                </a:solidFill>
                <a:latin typeface="MS Gothic"/>
                <a:cs typeface="MS Gothic"/>
              </a:rPr>
              <a:t>＞</a:t>
            </a:r>
            <a:r>
              <a:rPr sz="2150" spc="285" dirty="0">
                <a:solidFill>
                  <a:srgbClr val="5F497A"/>
                </a:solidFill>
                <a:latin typeface="MS Gothic"/>
                <a:cs typeface="MS Gothic"/>
              </a:rPr>
              <a:t> </a:t>
            </a:r>
            <a:r>
              <a:rPr sz="2700" b="1" dirty="0">
                <a:latin typeface="Calibri"/>
                <a:cs typeface="Calibri"/>
              </a:rPr>
              <a:t>Леонтьев А.А</a:t>
            </a:r>
            <a:r>
              <a:rPr sz="2700" dirty="0">
                <a:latin typeface="Calibri"/>
                <a:cs typeface="Calibri"/>
              </a:rPr>
              <a:t>.: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«Функционально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грамотный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человек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—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это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человек,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который</a:t>
            </a:r>
            <a:r>
              <a:rPr sz="2700" dirty="0">
                <a:latin typeface="Calibri"/>
                <a:cs typeface="Calibri"/>
              </a:rPr>
              <a:t> способен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использовать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все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постоянно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приобретаемые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</a:p>
          <a:p>
            <a:pPr marL="460375" marR="112395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течение жизни знания, </a:t>
            </a:r>
            <a:r>
              <a:rPr sz="2700" spc="-10" dirty="0">
                <a:latin typeface="Calibri"/>
                <a:cs typeface="Calibri"/>
              </a:rPr>
              <a:t>умения </a:t>
            </a:r>
            <a:r>
              <a:rPr sz="2700" dirty="0">
                <a:latin typeface="Calibri"/>
                <a:cs typeface="Calibri"/>
              </a:rPr>
              <a:t>и навыки </a:t>
            </a:r>
            <a:r>
              <a:rPr sz="2700" spc="-5" dirty="0">
                <a:latin typeface="Calibri"/>
                <a:cs typeface="Calibri"/>
              </a:rPr>
              <a:t>для решения максимально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широкого</a:t>
            </a:r>
            <a:r>
              <a:rPr sz="2700" spc="-5" dirty="0">
                <a:latin typeface="Calibri"/>
                <a:cs typeface="Calibri"/>
              </a:rPr>
              <a:t> диапазона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жизненных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задач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различных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сферах</a:t>
            </a:r>
            <a:endParaRPr sz="2700" dirty="0">
              <a:latin typeface="Calibri"/>
              <a:cs typeface="Calibri"/>
            </a:endParaRPr>
          </a:p>
          <a:p>
            <a:pPr marL="460375">
              <a:lnSpc>
                <a:spcPct val="100000"/>
              </a:lnSpc>
            </a:pPr>
            <a:r>
              <a:rPr sz="2700" spc="-10" dirty="0">
                <a:latin typeface="Calibri"/>
                <a:cs typeface="Calibri"/>
              </a:rPr>
              <a:t>человеческой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деятельности,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общения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социальных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отношений»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537845" algn="l"/>
              </a:tabLst>
            </a:pPr>
            <a:r>
              <a:rPr sz="2150" spc="10" dirty="0">
                <a:solidFill>
                  <a:srgbClr val="5F497A"/>
                </a:solidFill>
                <a:latin typeface="MS Gothic"/>
                <a:cs typeface="MS Gothic"/>
              </a:rPr>
              <a:t>＞	</a:t>
            </a:r>
            <a:r>
              <a:rPr sz="2200" i="1" spc="-10" dirty="0" err="1">
                <a:latin typeface="Calibri"/>
                <a:cs typeface="Calibri"/>
              </a:rPr>
              <a:t>Образовательная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система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«Школа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2100».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Педагогика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здравого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смысла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/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под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ред.</a:t>
            </a:r>
            <a:endParaRPr sz="2200" dirty="0">
              <a:latin typeface="Calibri"/>
              <a:cs typeface="Calibri"/>
            </a:endParaRPr>
          </a:p>
          <a:p>
            <a:pPr marL="460375">
              <a:lnSpc>
                <a:spcPct val="100000"/>
              </a:lnSpc>
              <a:spcBef>
                <a:spcPts val="135"/>
              </a:spcBef>
            </a:pPr>
            <a:r>
              <a:rPr sz="2200" i="1" dirty="0">
                <a:latin typeface="Calibri"/>
                <a:cs typeface="Calibri"/>
              </a:rPr>
              <a:t>А.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5" dirty="0">
                <a:latin typeface="Calibri"/>
                <a:cs typeface="Calibri"/>
              </a:rPr>
              <a:t>А.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Леонтьева.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М.: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Баласс,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2003.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С.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35.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42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603AF-79B5-467F-AEB2-185EF454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E125B-977C-4F92-B87A-1F37AFC72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589" y="207009"/>
            <a:ext cx="805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0140" algn="l"/>
              </a:tabLst>
            </a:pP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Ст</a:t>
            </a:r>
            <a:r>
              <a:rPr sz="2400" b="1" spc="-30" dirty="0">
                <a:solidFill>
                  <a:srgbClr val="660066"/>
                </a:solidFill>
                <a:latin typeface="Calibri"/>
                <a:cs typeface="Calibri"/>
              </a:rPr>
              <a:t>р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уктура и</a:t>
            </a:r>
            <a:r>
              <a:rPr sz="2400" b="1" spc="-10" dirty="0">
                <a:solidFill>
                  <a:srgbClr val="660066"/>
                </a:solidFill>
                <a:latin typeface="Calibri"/>
                <a:cs typeface="Calibri"/>
              </a:rPr>
              <a:t>з</a:t>
            </a: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м</a:t>
            </a:r>
            <a:r>
              <a:rPr sz="2400" b="1" spc="5" dirty="0">
                <a:solidFill>
                  <a:srgbClr val="660066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р</a:t>
            </a:r>
            <a:r>
              <a:rPr sz="2400" b="1" spc="-10" dirty="0">
                <a:solidFill>
                  <a:srgbClr val="660066"/>
                </a:solidFill>
                <a:latin typeface="Calibri"/>
                <a:cs typeface="Calibri"/>
              </a:rPr>
              <a:t>и</a:t>
            </a:r>
            <a:r>
              <a:rPr sz="2400" b="1" spc="-15" dirty="0">
                <a:solidFill>
                  <a:srgbClr val="660066"/>
                </a:solidFill>
                <a:latin typeface="Calibri"/>
                <a:cs typeface="Calibri"/>
              </a:rPr>
              <a:t>т</a:t>
            </a:r>
            <a:r>
              <a:rPr sz="2400" b="1" spc="-35" dirty="0">
                <a:solidFill>
                  <a:srgbClr val="660066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льных</a:t>
            </a:r>
            <a:r>
              <a:rPr sz="2400" b="1" spc="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ма</a:t>
            </a:r>
            <a:r>
              <a:rPr sz="2400" b="1" spc="-20" dirty="0">
                <a:solidFill>
                  <a:srgbClr val="660066"/>
                </a:solidFill>
                <a:latin typeface="Calibri"/>
                <a:cs typeface="Calibri"/>
              </a:rPr>
              <a:t>т</a:t>
            </a: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ериало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660066"/>
                </a:solidFill>
                <a:latin typeface="Calibri"/>
                <a:cs typeface="Calibri"/>
              </a:rPr>
              <a:t>ис</a:t>
            </a: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сл</a:t>
            </a:r>
            <a:r>
              <a:rPr sz="2400" b="1" spc="-30" dirty="0">
                <a:solidFill>
                  <a:srgbClr val="660066"/>
                </a:solidFill>
                <a:latin typeface="Calibri"/>
                <a:cs typeface="Calibri"/>
              </a:rPr>
              <a:t>ед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ов</a:t>
            </a:r>
            <a:r>
              <a:rPr sz="2400" b="1" spc="5" dirty="0">
                <a:solidFill>
                  <a:srgbClr val="660066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ни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и	</a:t>
            </a:r>
            <a:r>
              <a:rPr sz="2400" b="1" spc="-5" dirty="0">
                <a:solidFill>
                  <a:srgbClr val="660066"/>
                </a:solidFill>
                <a:latin typeface="Calibri"/>
                <a:cs typeface="Calibri"/>
              </a:rPr>
              <a:t>P</a:t>
            </a:r>
            <a:r>
              <a:rPr sz="2400" b="1" spc="-15" dirty="0">
                <a:solidFill>
                  <a:srgbClr val="660066"/>
                </a:solidFill>
                <a:latin typeface="Calibri"/>
                <a:cs typeface="Calibri"/>
              </a:rPr>
              <a:t>I</a:t>
            </a:r>
            <a:r>
              <a:rPr sz="2400" b="1" spc="-20" dirty="0">
                <a:solidFill>
                  <a:srgbClr val="660066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7172" y="1559052"/>
            <a:ext cx="6091428" cy="45262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20717" y="2411983"/>
            <a:ext cx="2166620" cy="59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Содержательная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40"/>
              </a:lnSpc>
            </a:pPr>
            <a:r>
              <a:rPr sz="2000" b="1" spc="-15" dirty="0">
                <a:latin typeface="Arial"/>
                <a:cs typeface="Arial"/>
              </a:rPr>
              <a:t>область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6586" y="4396485"/>
            <a:ext cx="142748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Кон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spc="-5" dirty="0">
                <a:latin typeface="Arial"/>
                <a:cs typeface="Arial"/>
              </a:rPr>
              <a:t>е</a:t>
            </a:r>
            <a:r>
              <a:rPr sz="2000" b="1" spc="-20" dirty="0">
                <a:latin typeface="Arial"/>
                <a:cs typeface="Arial"/>
              </a:rPr>
              <a:t>к</a:t>
            </a:r>
            <a:r>
              <a:rPr sz="2000" b="1" spc="-5" dirty="0">
                <a:latin typeface="Arial"/>
                <a:cs typeface="Arial"/>
              </a:rPr>
              <a:t>с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ы/</a:t>
            </a:r>
            <a:endParaRPr sz="2000">
              <a:latin typeface="Arial"/>
              <a:cs typeface="Arial"/>
            </a:endParaRPr>
          </a:p>
          <a:p>
            <a:pPr marL="127000">
              <a:lnSpc>
                <a:spcPts val="2240"/>
              </a:lnSpc>
            </a:pPr>
            <a:r>
              <a:rPr sz="2000" b="1" spc="-10" dirty="0">
                <a:latin typeface="Arial"/>
                <a:cs typeface="Arial"/>
              </a:rPr>
              <a:t>ситуации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2548" y="4345304"/>
            <a:ext cx="2125980" cy="5378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601980" marR="5080" indent="-589915">
              <a:lnSpc>
                <a:spcPts val="1880"/>
              </a:lnSpc>
              <a:spcBef>
                <a:spcPts val="395"/>
              </a:spcBef>
            </a:pPr>
            <a:r>
              <a:rPr sz="1800" b="1" spc="-15" dirty="0">
                <a:latin typeface="Arial"/>
                <a:cs typeface="Arial"/>
              </a:rPr>
              <a:t>Компетентностная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область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09659" y="1735810"/>
            <a:ext cx="2640965" cy="522605"/>
            <a:chOff x="8709659" y="1735810"/>
            <a:chExt cx="2640965" cy="5226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9659" y="1735810"/>
              <a:ext cx="2640711" cy="522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53855" y="1754123"/>
              <a:ext cx="2562225" cy="443865"/>
            </a:xfrm>
            <a:custGeom>
              <a:avLst/>
              <a:gdLst/>
              <a:ahLst/>
              <a:cxnLst/>
              <a:rect l="l" t="t" r="r" b="b"/>
              <a:pathLst>
                <a:path w="2562225" h="443864">
                  <a:moveTo>
                    <a:pt x="2561844" y="0"/>
                  </a:moveTo>
                  <a:lnTo>
                    <a:pt x="73914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3"/>
                  </a:lnTo>
                  <a:lnTo>
                    <a:pt x="0" y="443484"/>
                  </a:lnTo>
                  <a:lnTo>
                    <a:pt x="2487929" y="443484"/>
                  </a:lnTo>
                  <a:lnTo>
                    <a:pt x="2516677" y="437667"/>
                  </a:lnTo>
                  <a:lnTo>
                    <a:pt x="2540174" y="421814"/>
                  </a:lnTo>
                  <a:lnTo>
                    <a:pt x="2556027" y="398317"/>
                  </a:lnTo>
                  <a:lnTo>
                    <a:pt x="2561844" y="369570"/>
                  </a:lnTo>
                  <a:lnTo>
                    <a:pt x="2561844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3855" y="1754123"/>
              <a:ext cx="2562225" cy="443865"/>
            </a:xfrm>
            <a:custGeom>
              <a:avLst/>
              <a:gdLst/>
              <a:ahLst/>
              <a:cxnLst/>
              <a:rect l="l" t="t" r="r" b="b"/>
              <a:pathLst>
                <a:path w="2562225" h="443864">
                  <a:moveTo>
                    <a:pt x="73914" y="0"/>
                  </a:moveTo>
                  <a:lnTo>
                    <a:pt x="2561844" y="0"/>
                  </a:lnTo>
                  <a:lnTo>
                    <a:pt x="2561844" y="369570"/>
                  </a:lnTo>
                  <a:lnTo>
                    <a:pt x="2556027" y="398317"/>
                  </a:lnTo>
                  <a:lnTo>
                    <a:pt x="2540174" y="421814"/>
                  </a:lnTo>
                  <a:lnTo>
                    <a:pt x="2516677" y="437667"/>
                  </a:lnTo>
                  <a:lnTo>
                    <a:pt x="2487929" y="443484"/>
                  </a:lnTo>
                  <a:lnTo>
                    <a:pt x="0" y="443484"/>
                  </a:lnTo>
                  <a:lnTo>
                    <a:pt x="0" y="73913"/>
                  </a:ln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4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3855" y="1744979"/>
              <a:ext cx="2562225" cy="443865"/>
            </a:xfrm>
            <a:custGeom>
              <a:avLst/>
              <a:gdLst/>
              <a:ahLst/>
              <a:cxnLst/>
              <a:rect l="l" t="t" r="r" b="b"/>
              <a:pathLst>
                <a:path w="2562225" h="443864">
                  <a:moveTo>
                    <a:pt x="2561844" y="0"/>
                  </a:moveTo>
                  <a:lnTo>
                    <a:pt x="73914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4"/>
                  </a:lnTo>
                  <a:lnTo>
                    <a:pt x="0" y="443484"/>
                  </a:lnTo>
                  <a:lnTo>
                    <a:pt x="2487929" y="443484"/>
                  </a:lnTo>
                  <a:lnTo>
                    <a:pt x="2516677" y="437667"/>
                  </a:lnTo>
                  <a:lnTo>
                    <a:pt x="2540174" y="421814"/>
                  </a:lnTo>
                  <a:lnTo>
                    <a:pt x="2556027" y="398317"/>
                  </a:lnTo>
                  <a:lnTo>
                    <a:pt x="2561844" y="369570"/>
                  </a:lnTo>
                  <a:lnTo>
                    <a:pt x="256184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108185" y="1842262"/>
            <a:ext cx="18535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МГ: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Разделы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математики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55507" y="912685"/>
            <a:ext cx="2069464" cy="748030"/>
            <a:chOff x="8255507" y="912685"/>
            <a:chExt cx="2069464" cy="74803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5507" y="918184"/>
              <a:ext cx="2069211" cy="7424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99703" y="917447"/>
              <a:ext cx="1990725" cy="683260"/>
            </a:xfrm>
            <a:custGeom>
              <a:avLst/>
              <a:gdLst/>
              <a:ahLst/>
              <a:cxnLst/>
              <a:rect l="l" t="t" r="r" b="b"/>
              <a:pathLst>
                <a:path w="1990725" h="683260">
                  <a:moveTo>
                    <a:pt x="1990344" y="0"/>
                  </a:moveTo>
                  <a:lnTo>
                    <a:pt x="113792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1"/>
                  </a:lnTo>
                  <a:lnTo>
                    <a:pt x="0" y="682751"/>
                  </a:lnTo>
                  <a:lnTo>
                    <a:pt x="1876552" y="682751"/>
                  </a:lnTo>
                  <a:lnTo>
                    <a:pt x="1920853" y="673812"/>
                  </a:lnTo>
                  <a:lnTo>
                    <a:pt x="1957022" y="649430"/>
                  </a:lnTo>
                  <a:lnTo>
                    <a:pt x="1981404" y="613261"/>
                  </a:lnTo>
                  <a:lnTo>
                    <a:pt x="1990344" y="568960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99703" y="917447"/>
              <a:ext cx="1990725" cy="683260"/>
            </a:xfrm>
            <a:custGeom>
              <a:avLst/>
              <a:gdLst/>
              <a:ahLst/>
              <a:cxnLst/>
              <a:rect l="l" t="t" r="r" b="b"/>
              <a:pathLst>
                <a:path w="1990725" h="683260">
                  <a:moveTo>
                    <a:pt x="113792" y="0"/>
                  </a:moveTo>
                  <a:lnTo>
                    <a:pt x="1990344" y="0"/>
                  </a:lnTo>
                  <a:lnTo>
                    <a:pt x="1990344" y="568960"/>
                  </a:lnTo>
                  <a:lnTo>
                    <a:pt x="1981404" y="613261"/>
                  </a:lnTo>
                  <a:lnTo>
                    <a:pt x="1957022" y="649430"/>
                  </a:lnTo>
                  <a:lnTo>
                    <a:pt x="1920853" y="673812"/>
                  </a:lnTo>
                  <a:lnTo>
                    <a:pt x="1876552" y="682751"/>
                  </a:lnTo>
                  <a:lnTo>
                    <a:pt x="0" y="682751"/>
                  </a:lnTo>
                  <a:lnTo>
                    <a:pt x="0" y="113791"/>
                  </a:ln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2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2103" y="993647"/>
              <a:ext cx="1685925" cy="425450"/>
            </a:xfrm>
            <a:custGeom>
              <a:avLst/>
              <a:gdLst/>
              <a:ahLst/>
              <a:cxnLst/>
              <a:rect l="l" t="t" r="r" b="b"/>
              <a:pathLst>
                <a:path w="1685925" h="425450">
                  <a:moveTo>
                    <a:pt x="1685544" y="0"/>
                  </a:moveTo>
                  <a:lnTo>
                    <a:pt x="70866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5"/>
                  </a:lnTo>
                  <a:lnTo>
                    <a:pt x="0" y="425196"/>
                  </a:lnTo>
                  <a:lnTo>
                    <a:pt x="1614677" y="425196"/>
                  </a:lnTo>
                  <a:lnTo>
                    <a:pt x="1642252" y="419623"/>
                  </a:lnTo>
                  <a:lnTo>
                    <a:pt x="1664779" y="404431"/>
                  </a:lnTo>
                  <a:lnTo>
                    <a:pt x="1679971" y="381904"/>
                  </a:lnTo>
                  <a:lnTo>
                    <a:pt x="1685544" y="354329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12834" y="997965"/>
            <a:ext cx="1165860" cy="408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3670">
              <a:lnSpc>
                <a:spcPct val="100699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ЧГ: </a:t>
            </a:r>
            <a:r>
              <a:rPr sz="1100" b="1" spc="-5" dirty="0">
                <a:latin typeface="Arial"/>
                <a:cs typeface="Arial"/>
              </a:rPr>
              <a:t>Типы </a:t>
            </a:r>
            <a:r>
              <a:rPr sz="1100" b="1" dirty="0">
                <a:latin typeface="Arial"/>
                <a:cs typeface="Arial"/>
              </a:rPr>
              <a:t>и 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форматы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текста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18347" y="2517660"/>
            <a:ext cx="2640965" cy="705485"/>
            <a:chOff x="8118347" y="2517660"/>
            <a:chExt cx="2640965" cy="70548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8347" y="2517660"/>
              <a:ext cx="2640711" cy="70534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62543" y="2535935"/>
              <a:ext cx="2562225" cy="626745"/>
            </a:xfrm>
            <a:custGeom>
              <a:avLst/>
              <a:gdLst/>
              <a:ahLst/>
              <a:cxnLst/>
              <a:rect l="l" t="t" r="r" b="b"/>
              <a:pathLst>
                <a:path w="2562225" h="626744">
                  <a:moveTo>
                    <a:pt x="2561844" y="0"/>
                  </a:moveTo>
                  <a:lnTo>
                    <a:pt x="104394" y="0"/>
                  </a:lnTo>
                  <a:lnTo>
                    <a:pt x="63757" y="8203"/>
                  </a:lnTo>
                  <a:lnTo>
                    <a:pt x="30575" y="30575"/>
                  </a:lnTo>
                  <a:lnTo>
                    <a:pt x="8203" y="63757"/>
                  </a:lnTo>
                  <a:lnTo>
                    <a:pt x="0" y="104393"/>
                  </a:lnTo>
                  <a:lnTo>
                    <a:pt x="0" y="626363"/>
                  </a:lnTo>
                  <a:lnTo>
                    <a:pt x="2457450" y="626363"/>
                  </a:lnTo>
                  <a:lnTo>
                    <a:pt x="2498086" y="618160"/>
                  </a:lnTo>
                  <a:lnTo>
                    <a:pt x="2531268" y="595788"/>
                  </a:lnTo>
                  <a:lnTo>
                    <a:pt x="2553640" y="562606"/>
                  </a:lnTo>
                  <a:lnTo>
                    <a:pt x="2561844" y="521969"/>
                  </a:lnTo>
                  <a:lnTo>
                    <a:pt x="2561844" y="0"/>
                  </a:lnTo>
                  <a:close/>
                </a:path>
              </a:pathLst>
            </a:custGeom>
            <a:solidFill>
              <a:srgbClr val="A7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62543" y="2535935"/>
              <a:ext cx="2562225" cy="626745"/>
            </a:xfrm>
            <a:custGeom>
              <a:avLst/>
              <a:gdLst/>
              <a:ahLst/>
              <a:cxnLst/>
              <a:rect l="l" t="t" r="r" b="b"/>
              <a:pathLst>
                <a:path w="2562225" h="626744">
                  <a:moveTo>
                    <a:pt x="104394" y="0"/>
                  </a:moveTo>
                  <a:lnTo>
                    <a:pt x="2561844" y="0"/>
                  </a:lnTo>
                  <a:lnTo>
                    <a:pt x="2561844" y="521969"/>
                  </a:lnTo>
                  <a:lnTo>
                    <a:pt x="2553640" y="562606"/>
                  </a:lnTo>
                  <a:lnTo>
                    <a:pt x="2531268" y="595788"/>
                  </a:lnTo>
                  <a:lnTo>
                    <a:pt x="2498086" y="618160"/>
                  </a:lnTo>
                  <a:lnTo>
                    <a:pt x="2457450" y="626363"/>
                  </a:lnTo>
                  <a:lnTo>
                    <a:pt x="0" y="626363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62543" y="2535935"/>
              <a:ext cx="2562225" cy="624840"/>
            </a:xfrm>
            <a:custGeom>
              <a:avLst/>
              <a:gdLst/>
              <a:ahLst/>
              <a:cxnLst/>
              <a:rect l="l" t="t" r="r" b="b"/>
              <a:pathLst>
                <a:path w="2562225" h="624839">
                  <a:moveTo>
                    <a:pt x="2561844" y="0"/>
                  </a:moveTo>
                  <a:lnTo>
                    <a:pt x="104139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624839"/>
                  </a:lnTo>
                  <a:lnTo>
                    <a:pt x="2457704" y="624839"/>
                  </a:lnTo>
                  <a:lnTo>
                    <a:pt x="2498246" y="616658"/>
                  </a:lnTo>
                  <a:lnTo>
                    <a:pt x="2531348" y="594344"/>
                  </a:lnTo>
                  <a:lnTo>
                    <a:pt x="2553662" y="561242"/>
                  </a:lnTo>
                  <a:lnTo>
                    <a:pt x="2561844" y="520700"/>
                  </a:lnTo>
                  <a:lnTo>
                    <a:pt x="2561844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467725" y="2555494"/>
            <a:ext cx="1953260" cy="576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Е</a:t>
            </a: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spc="-30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Естестве</a:t>
            </a:r>
            <a:r>
              <a:rPr sz="1100" b="1" dirty="0">
                <a:latin typeface="Arial"/>
                <a:cs typeface="Arial"/>
              </a:rPr>
              <a:t>ннона</a:t>
            </a:r>
            <a:r>
              <a:rPr sz="1100" b="1" spc="-30" dirty="0">
                <a:latin typeface="Arial"/>
                <a:cs typeface="Arial"/>
              </a:rPr>
              <a:t>у</a:t>
            </a:r>
            <a:r>
              <a:rPr sz="1100" b="1" spc="-5" dirty="0">
                <a:latin typeface="Arial"/>
                <a:cs typeface="Arial"/>
              </a:rPr>
              <a:t>ч</a:t>
            </a:r>
            <a:r>
              <a:rPr sz="1100" b="1" dirty="0">
                <a:latin typeface="Arial"/>
                <a:cs typeface="Arial"/>
              </a:rPr>
              <a:t>ные  предметы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Методология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94647" y="3387661"/>
            <a:ext cx="2171700" cy="609600"/>
            <a:chOff x="8994647" y="3387661"/>
            <a:chExt cx="2171700" cy="60960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4647" y="3393074"/>
              <a:ext cx="2171319" cy="6039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38843" y="3392423"/>
              <a:ext cx="2092960" cy="544195"/>
            </a:xfrm>
            <a:custGeom>
              <a:avLst/>
              <a:gdLst/>
              <a:ahLst/>
              <a:cxnLst/>
              <a:rect l="l" t="t" r="r" b="b"/>
              <a:pathLst>
                <a:path w="2092959" h="544195">
                  <a:moveTo>
                    <a:pt x="2092452" y="0"/>
                  </a:moveTo>
                  <a:lnTo>
                    <a:pt x="90677" y="0"/>
                  </a:lnTo>
                  <a:lnTo>
                    <a:pt x="55399" y="7131"/>
                  </a:lnTo>
                  <a:lnTo>
                    <a:pt x="26574" y="26574"/>
                  </a:lnTo>
                  <a:lnTo>
                    <a:pt x="7131" y="55399"/>
                  </a:lnTo>
                  <a:lnTo>
                    <a:pt x="0" y="90677"/>
                  </a:lnTo>
                  <a:lnTo>
                    <a:pt x="0" y="544068"/>
                  </a:lnTo>
                  <a:lnTo>
                    <a:pt x="2001774" y="544068"/>
                  </a:lnTo>
                  <a:lnTo>
                    <a:pt x="2037052" y="536936"/>
                  </a:lnTo>
                  <a:lnTo>
                    <a:pt x="2065877" y="517493"/>
                  </a:lnTo>
                  <a:lnTo>
                    <a:pt x="2085320" y="488668"/>
                  </a:lnTo>
                  <a:lnTo>
                    <a:pt x="2092452" y="453389"/>
                  </a:lnTo>
                  <a:lnTo>
                    <a:pt x="20924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38843" y="3392423"/>
              <a:ext cx="2092960" cy="544195"/>
            </a:xfrm>
            <a:custGeom>
              <a:avLst/>
              <a:gdLst/>
              <a:ahLst/>
              <a:cxnLst/>
              <a:rect l="l" t="t" r="r" b="b"/>
              <a:pathLst>
                <a:path w="2092959" h="544195">
                  <a:moveTo>
                    <a:pt x="90677" y="0"/>
                  </a:moveTo>
                  <a:lnTo>
                    <a:pt x="2092452" y="0"/>
                  </a:lnTo>
                  <a:lnTo>
                    <a:pt x="2092452" y="453389"/>
                  </a:lnTo>
                  <a:lnTo>
                    <a:pt x="2085320" y="488668"/>
                  </a:lnTo>
                  <a:lnTo>
                    <a:pt x="2065877" y="517493"/>
                  </a:lnTo>
                  <a:lnTo>
                    <a:pt x="2037052" y="536936"/>
                  </a:lnTo>
                  <a:lnTo>
                    <a:pt x="2001774" y="544068"/>
                  </a:lnTo>
                  <a:lnTo>
                    <a:pt x="0" y="544068"/>
                  </a:lnTo>
                  <a:lnTo>
                    <a:pt x="0" y="90677"/>
                  </a:lnTo>
                  <a:lnTo>
                    <a:pt x="7131" y="55399"/>
                  </a:lnTo>
                  <a:lnTo>
                    <a:pt x="26574" y="26574"/>
                  </a:lnTo>
                  <a:lnTo>
                    <a:pt x="55399" y="7131"/>
                  </a:lnTo>
                  <a:lnTo>
                    <a:pt x="90677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38843" y="3390899"/>
              <a:ext cx="2092960" cy="544195"/>
            </a:xfrm>
            <a:custGeom>
              <a:avLst/>
              <a:gdLst/>
              <a:ahLst/>
              <a:cxnLst/>
              <a:rect l="l" t="t" r="r" b="b"/>
              <a:pathLst>
                <a:path w="2092959" h="544195">
                  <a:moveTo>
                    <a:pt x="2092452" y="0"/>
                  </a:moveTo>
                  <a:lnTo>
                    <a:pt x="90677" y="0"/>
                  </a:lnTo>
                  <a:lnTo>
                    <a:pt x="55399" y="7131"/>
                  </a:lnTo>
                  <a:lnTo>
                    <a:pt x="26574" y="26574"/>
                  </a:lnTo>
                  <a:lnTo>
                    <a:pt x="7131" y="55399"/>
                  </a:lnTo>
                  <a:lnTo>
                    <a:pt x="0" y="90677"/>
                  </a:lnTo>
                  <a:lnTo>
                    <a:pt x="0" y="544068"/>
                  </a:lnTo>
                  <a:lnTo>
                    <a:pt x="2001774" y="544068"/>
                  </a:lnTo>
                  <a:lnTo>
                    <a:pt x="2037052" y="536936"/>
                  </a:lnTo>
                  <a:lnTo>
                    <a:pt x="2065877" y="517493"/>
                  </a:lnTo>
                  <a:lnTo>
                    <a:pt x="2085320" y="488668"/>
                  </a:lnTo>
                  <a:lnTo>
                    <a:pt x="2092452" y="453389"/>
                  </a:lnTo>
                  <a:lnTo>
                    <a:pt x="20924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49842" y="3455289"/>
            <a:ext cx="1871345" cy="408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23545">
              <a:lnSpc>
                <a:spcPct val="100699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ЧГ: </a:t>
            </a:r>
            <a:r>
              <a:rPr sz="1100" b="1" spc="-5" dirty="0">
                <a:latin typeface="Arial"/>
                <a:cs typeface="Arial"/>
              </a:rPr>
              <a:t>Ситуации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ф</a:t>
            </a:r>
            <a:r>
              <a:rPr sz="1100" b="1" spc="-30" dirty="0">
                <a:latin typeface="Arial"/>
                <a:cs typeface="Arial"/>
              </a:rPr>
              <a:t>у</a:t>
            </a:r>
            <a:r>
              <a:rPr sz="1100" b="1" dirty="0">
                <a:latin typeface="Arial"/>
                <a:cs typeface="Arial"/>
              </a:rPr>
              <a:t>н</a:t>
            </a:r>
            <a:r>
              <a:rPr sz="1100" b="1" spc="-5" dirty="0">
                <a:latin typeface="Arial"/>
                <a:cs typeface="Arial"/>
              </a:rPr>
              <a:t>к</a:t>
            </a:r>
            <a:r>
              <a:rPr sz="1100" b="1" dirty="0">
                <a:latin typeface="Arial"/>
                <a:cs typeface="Arial"/>
              </a:rPr>
              <a:t>цион</a:t>
            </a:r>
            <a:r>
              <a:rPr sz="1100" b="1" spc="5" dirty="0">
                <a:latin typeface="Arial"/>
                <a:cs typeface="Arial"/>
              </a:rPr>
              <a:t>и</a:t>
            </a:r>
            <a:r>
              <a:rPr sz="1100" b="1" dirty="0">
                <a:latin typeface="Arial"/>
                <a:cs typeface="Arial"/>
              </a:rPr>
              <a:t>р</a:t>
            </a:r>
            <a:r>
              <a:rPr sz="1100" b="1" spc="-10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а</a:t>
            </a:r>
            <a:r>
              <a:rPr sz="1100" b="1" dirty="0">
                <a:latin typeface="Arial"/>
                <a:cs typeface="Arial"/>
              </a:rPr>
              <a:t>ния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тек</a:t>
            </a:r>
            <a:r>
              <a:rPr sz="1100" b="1" spc="-5" dirty="0">
                <a:latin typeface="Arial"/>
                <a:cs typeface="Arial"/>
              </a:rPr>
              <a:t>с</a:t>
            </a:r>
            <a:r>
              <a:rPr sz="1100" b="1" dirty="0">
                <a:latin typeface="Arial"/>
                <a:cs typeface="Arial"/>
              </a:rPr>
              <a:t>та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301228" y="4085881"/>
            <a:ext cx="3121025" cy="632460"/>
            <a:chOff x="8301228" y="4085881"/>
            <a:chExt cx="3121025" cy="63246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1228" y="4085881"/>
              <a:ext cx="3120771" cy="6321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345424" y="4104131"/>
              <a:ext cx="3042285" cy="553720"/>
            </a:xfrm>
            <a:custGeom>
              <a:avLst/>
              <a:gdLst/>
              <a:ahLst/>
              <a:cxnLst/>
              <a:rect l="l" t="t" r="r" b="b"/>
              <a:pathLst>
                <a:path w="3042284" h="553720">
                  <a:moveTo>
                    <a:pt x="3041904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2"/>
                  </a:lnTo>
                  <a:lnTo>
                    <a:pt x="0" y="553212"/>
                  </a:lnTo>
                  <a:lnTo>
                    <a:pt x="2949702" y="553212"/>
                  </a:lnTo>
                  <a:lnTo>
                    <a:pt x="2985593" y="545967"/>
                  </a:lnTo>
                  <a:lnTo>
                    <a:pt x="3014900" y="526208"/>
                  </a:lnTo>
                  <a:lnTo>
                    <a:pt x="3034659" y="496901"/>
                  </a:lnTo>
                  <a:lnTo>
                    <a:pt x="3041904" y="461010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45424" y="4104131"/>
              <a:ext cx="3042285" cy="553720"/>
            </a:xfrm>
            <a:custGeom>
              <a:avLst/>
              <a:gdLst/>
              <a:ahLst/>
              <a:cxnLst/>
              <a:rect l="l" t="t" r="r" b="b"/>
              <a:pathLst>
                <a:path w="3042284" h="553720">
                  <a:moveTo>
                    <a:pt x="92201" y="0"/>
                  </a:moveTo>
                  <a:lnTo>
                    <a:pt x="3041904" y="0"/>
                  </a:lnTo>
                  <a:lnTo>
                    <a:pt x="3041904" y="461010"/>
                  </a:lnTo>
                  <a:lnTo>
                    <a:pt x="3034659" y="496901"/>
                  </a:lnTo>
                  <a:lnTo>
                    <a:pt x="3014900" y="526208"/>
                  </a:lnTo>
                  <a:lnTo>
                    <a:pt x="2985593" y="545967"/>
                  </a:lnTo>
                  <a:lnTo>
                    <a:pt x="2949702" y="553212"/>
                  </a:lnTo>
                  <a:lnTo>
                    <a:pt x="0" y="553212"/>
                  </a:lnTo>
                  <a:lnTo>
                    <a:pt x="0" y="92202"/>
                  </a:ln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45424" y="4104131"/>
              <a:ext cx="3042285" cy="551815"/>
            </a:xfrm>
            <a:custGeom>
              <a:avLst/>
              <a:gdLst/>
              <a:ahLst/>
              <a:cxnLst/>
              <a:rect l="l" t="t" r="r" b="b"/>
              <a:pathLst>
                <a:path w="3042284" h="551814">
                  <a:moveTo>
                    <a:pt x="3041904" y="0"/>
                  </a:moveTo>
                  <a:lnTo>
                    <a:pt x="91948" y="0"/>
                  </a:lnTo>
                  <a:lnTo>
                    <a:pt x="56149" y="7223"/>
                  </a:lnTo>
                  <a:lnTo>
                    <a:pt x="26924" y="26924"/>
                  </a:lnTo>
                  <a:lnTo>
                    <a:pt x="7223" y="56149"/>
                  </a:lnTo>
                  <a:lnTo>
                    <a:pt x="0" y="91948"/>
                  </a:lnTo>
                  <a:lnTo>
                    <a:pt x="0" y="551688"/>
                  </a:lnTo>
                  <a:lnTo>
                    <a:pt x="2949955" y="551688"/>
                  </a:lnTo>
                  <a:lnTo>
                    <a:pt x="2985754" y="544464"/>
                  </a:lnTo>
                  <a:lnTo>
                    <a:pt x="3014979" y="524764"/>
                  </a:lnTo>
                  <a:lnTo>
                    <a:pt x="3034680" y="495538"/>
                  </a:lnTo>
                  <a:lnTo>
                    <a:pt x="3041904" y="459740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29827" y="4087748"/>
            <a:ext cx="1675764" cy="576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2920">
              <a:lnSpc>
                <a:spcPct val="100699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МГ: </a:t>
            </a:r>
            <a:r>
              <a:rPr sz="1100" b="1" dirty="0">
                <a:latin typeface="Arial"/>
                <a:cs typeface="Arial"/>
              </a:rPr>
              <a:t>Мир 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индивидуума,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социума,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образования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науки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92211" y="4885944"/>
            <a:ext cx="3089275" cy="801370"/>
            <a:chOff x="7792211" y="4885944"/>
            <a:chExt cx="3089275" cy="801370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2211" y="4885944"/>
              <a:ext cx="3088767" cy="80134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836407" y="4904232"/>
              <a:ext cx="3009900" cy="722630"/>
            </a:xfrm>
            <a:custGeom>
              <a:avLst/>
              <a:gdLst/>
              <a:ahLst/>
              <a:cxnLst/>
              <a:rect l="l" t="t" r="r" b="b"/>
              <a:pathLst>
                <a:path w="3009900" h="722629">
                  <a:moveTo>
                    <a:pt x="3009900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6"/>
                  </a:lnTo>
                  <a:lnTo>
                    <a:pt x="0" y="722376"/>
                  </a:lnTo>
                  <a:lnTo>
                    <a:pt x="2889504" y="722376"/>
                  </a:lnTo>
                  <a:lnTo>
                    <a:pt x="2936390" y="712922"/>
                  </a:lnTo>
                  <a:lnTo>
                    <a:pt x="2974657" y="687133"/>
                  </a:lnTo>
                  <a:lnTo>
                    <a:pt x="3000446" y="648866"/>
                  </a:lnTo>
                  <a:lnTo>
                    <a:pt x="3009900" y="60198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36407" y="4904232"/>
              <a:ext cx="3009900" cy="722630"/>
            </a:xfrm>
            <a:custGeom>
              <a:avLst/>
              <a:gdLst/>
              <a:ahLst/>
              <a:cxnLst/>
              <a:rect l="l" t="t" r="r" b="b"/>
              <a:pathLst>
                <a:path w="3009900" h="722629">
                  <a:moveTo>
                    <a:pt x="120396" y="0"/>
                  </a:moveTo>
                  <a:lnTo>
                    <a:pt x="3009900" y="0"/>
                  </a:lnTo>
                  <a:lnTo>
                    <a:pt x="3009900" y="601980"/>
                  </a:lnTo>
                  <a:lnTo>
                    <a:pt x="3000446" y="648866"/>
                  </a:lnTo>
                  <a:lnTo>
                    <a:pt x="2974657" y="687133"/>
                  </a:lnTo>
                  <a:lnTo>
                    <a:pt x="2936390" y="712922"/>
                  </a:lnTo>
                  <a:lnTo>
                    <a:pt x="2889504" y="722376"/>
                  </a:lnTo>
                  <a:lnTo>
                    <a:pt x="0" y="722376"/>
                  </a:lnTo>
                  <a:lnTo>
                    <a:pt x="0" y="120396"/>
                  </a:ln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36407" y="4904232"/>
              <a:ext cx="3009900" cy="721360"/>
            </a:xfrm>
            <a:custGeom>
              <a:avLst/>
              <a:gdLst/>
              <a:ahLst/>
              <a:cxnLst/>
              <a:rect l="l" t="t" r="r" b="b"/>
              <a:pathLst>
                <a:path w="3009900" h="721360">
                  <a:moveTo>
                    <a:pt x="3009900" y="0"/>
                  </a:moveTo>
                  <a:lnTo>
                    <a:pt x="120142" y="0"/>
                  </a:lnTo>
                  <a:lnTo>
                    <a:pt x="73402" y="9449"/>
                  </a:lnTo>
                  <a:lnTo>
                    <a:pt x="35210" y="35210"/>
                  </a:lnTo>
                  <a:lnTo>
                    <a:pt x="9449" y="73402"/>
                  </a:lnTo>
                  <a:lnTo>
                    <a:pt x="0" y="120142"/>
                  </a:lnTo>
                  <a:lnTo>
                    <a:pt x="0" y="720852"/>
                  </a:lnTo>
                  <a:lnTo>
                    <a:pt x="2889758" y="720852"/>
                  </a:lnTo>
                  <a:lnTo>
                    <a:pt x="2936497" y="711402"/>
                  </a:lnTo>
                  <a:lnTo>
                    <a:pt x="2974689" y="685641"/>
                  </a:lnTo>
                  <a:lnTo>
                    <a:pt x="3000450" y="647449"/>
                  </a:lnTo>
                  <a:lnTo>
                    <a:pt x="3009900" y="60071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423275" y="4972939"/>
            <a:ext cx="1835785" cy="576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ЕНГ: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Здоровье,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окружающая</a:t>
            </a:r>
            <a:r>
              <a:rPr sz="1100" b="1" spc="3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среда, </a:t>
            </a:r>
            <a:r>
              <a:rPr sz="1100" b="1" dirty="0">
                <a:latin typeface="Arial"/>
                <a:cs typeface="Arial"/>
              </a:rPr>
              <a:t> связь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науки</a:t>
            </a:r>
            <a:r>
              <a:rPr sz="1100" b="1" dirty="0">
                <a:latin typeface="Arial"/>
                <a:cs typeface="Arial"/>
              </a:rPr>
              <a:t> и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технологии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3419" y="1133855"/>
            <a:ext cx="3034665" cy="1096010"/>
          </a:xfrm>
          <a:custGeom>
            <a:avLst/>
            <a:gdLst/>
            <a:ahLst/>
            <a:cxnLst/>
            <a:rect l="l" t="t" r="r" b="b"/>
            <a:pathLst>
              <a:path w="3034665" h="1096010">
                <a:moveTo>
                  <a:pt x="3034284" y="0"/>
                </a:moveTo>
                <a:lnTo>
                  <a:pt x="182626" y="0"/>
                </a:lnTo>
                <a:lnTo>
                  <a:pt x="134076" y="6525"/>
                </a:lnTo>
                <a:lnTo>
                  <a:pt x="90450" y="24939"/>
                </a:lnTo>
                <a:lnTo>
                  <a:pt x="53489" y="53498"/>
                </a:lnTo>
                <a:lnTo>
                  <a:pt x="24933" y="90461"/>
                </a:lnTo>
                <a:lnTo>
                  <a:pt x="6523" y="134084"/>
                </a:lnTo>
                <a:lnTo>
                  <a:pt x="0" y="182626"/>
                </a:lnTo>
                <a:lnTo>
                  <a:pt x="0" y="1095756"/>
                </a:lnTo>
                <a:lnTo>
                  <a:pt x="2851658" y="1095756"/>
                </a:lnTo>
                <a:lnTo>
                  <a:pt x="2900199" y="1089230"/>
                </a:lnTo>
                <a:lnTo>
                  <a:pt x="2943822" y="1070816"/>
                </a:lnTo>
                <a:lnTo>
                  <a:pt x="2980785" y="1042257"/>
                </a:lnTo>
                <a:lnTo>
                  <a:pt x="3009344" y="1005294"/>
                </a:lnTo>
                <a:lnTo>
                  <a:pt x="3027758" y="961671"/>
                </a:lnTo>
                <a:lnTo>
                  <a:pt x="3034284" y="913130"/>
                </a:lnTo>
                <a:lnTo>
                  <a:pt x="3034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86129" y="1305255"/>
            <a:ext cx="2313305" cy="744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ЧГ: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Работать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информацией:</a:t>
            </a:r>
            <a:endParaRPr sz="1100">
              <a:latin typeface="Arial"/>
              <a:cs typeface="Arial"/>
            </a:endParaRPr>
          </a:p>
          <a:p>
            <a:pPr marL="62230" indent="-50165">
              <a:lnSpc>
                <a:spcPct val="100000"/>
              </a:lnSpc>
              <a:spcBef>
                <a:spcPts val="15"/>
              </a:spcBef>
              <a:buSzPct val="90909"/>
              <a:buFont typeface="Microsoft Sans Serif"/>
              <a:buChar char="•"/>
              <a:tabLst>
                <a:tab pos="62865" algn="l"/>
              </a:tabLst>
            </a:pPr>
            <a:r>
              <a:rPr sz="1100" b="1" spc="-5" dirty="0">
                <a:latin typeface="Arial"/>
                <a:cs typeface="Arial"/>
              </a:rPr>
              <a:t>находить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извлекать</a:t>
            </a:r>
            <a:endParaRPr sz="1100">
              <a:latin typeface="Arial"/>
              <a:cs typeface="Arial"/>
            </a:endParaRPr>
          </a:p>
          <a:p>
            <a:pPr marL="62230" indent="-50165">
              <a:lnSpc>
                <a:spcPct val="100000"/>
              </a:lnSpc>
              <a:buSzPct val="90909"/>
              <a:buFont typeface="Microsoft Sans Serif"/>
              <a:buChar char="•"/>
              <a:tabLst>
                <a:tab pos="62865" algn="l"/>
              </a:tabLst>
            </a:pPr>
            <a:r>
              <a:rPr sz="1100" b="1" spc="-5" dirty="0">
                <a:latin typeface="Arial"/>
                <a:cs typeface="Arial"/>
              </a:rPr>
              <a:t>осмысливать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оценивать</a:t>
            </a:r>
            <a:endParaRPr sz="1100">
              <a:latin typeface="Arial"/>
              <a:cs typeface="Arial"/>
            </a:endParaRPr>
          </a:p>
          <a:p>
            <a:pPr marL="62230" indent="-50165">
              <a:lnSpc>
                <a:spcPct val="100000"/>
              </a:lnSpc>
              <a:buSzPct val="90909"/>
              <a:buFont typeface="Microsoft Sans Serif"/>
              <a:buChar char="•"/>
              <a:tabLst>
                <a:tab pos="62865" algn="l"/>
              </a:tabLst>
            </a:pPr>
            <a:r>
              <a:rPr sz="1100" b="1" spc="-5" dirty="0">
                <a:latin typeface="Arial"/>
                <a:cs typeface="Arial"/>
              </a:rPr>
              <a:t>интерпретировать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9768" y="2570988"/>
            <a:ext cx="3053080" cy="1195070"/>
          </a:xfrm>
          <a:custGeom>
            <a:avLst/>
            <a:gdLst/>
            <a:ahLst/>
            <a:cxnLst/>
            <a:rect l="l" t="t" r="r" b="b"/>
            <a:pathLst>
              <a:path w="3053079" h="1195070">
                <a:moveTo>
                  <a:pt x="3052572" y="0"/>
                </a:moveTo>
                <a:lnTo>
                  <a:pt x="199136" y="0"/>
                </a:lnTo>
                <a:lnTo>
                  <a:pt x="153475" y="5259"/>
                </a:lnTo>
                <a:lnTo>
                  <a:pt x="111560" y="20240"/>
                </a:lnTo>
                <a:lnTo>
                  <a:pt x="74585" y="43747"/>
                </a:lnTo>
                <a:lnTo>
                  <a:pt x="43747" y="74585"/>
                </a:lnTo>
                <a:lnTo>
                  <a:pt x="20240" y="111560"/>
                </a:lnTo>
                <a:lnTo>
                  <a:pt x="5259" y="153475"/>
                </a:lnTo>
                <a:lnTo>
                  <a:pt x="0" y="199136"/>
                </a:lnTo>
                <a:lnTo>
                  <a:pt x="0" y="1194816"/>
                </a:lnTo>
                <a:lnTo>
                  <a:pt x="2853435" y="1194816"/>
                </a:lnTo>
                <a:lnTo>
                  <a:pt x="2899096" y="1189556"/>
                </a:lnTo>
                <a:lnTo>
                  <a:pt x="2941011" y="1174575"/>
                </a:lnTo>
                <a:lnTo>
                  <a:pt x="2977986" y="1151068"/>
                </a:lnTo>
                <a:lnTo>
                  <a:pt x="3008824" y="1120230"/>
                </a:lnTo>
                <a:lnTo>
                  <a:pt x="3032331" y="1083255"/>
                </a:lnTo>
                <a:lnTo>
                  <a:pt x="3047312" y="1041340"/>
                </a:lnTo>
                <a:lnTo>
                  <a:pt x="3052572" y="995679"/>
                </a:lnTo>
                <a:lnTo>
                  <a:pt x="3052572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76148" y="2791713"/>
            <a:ext cx="2560320" cy="74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299"/>
              </a:lnSpc>
              <a:spcBef>
                <a:spcPts val="95"/>
              </a:spcBef>
            </a:pPr>
            <a:r>
              <a:rPr sz="1400" b="1" spc="15" dirty="0">
                <a:latin typeface="Arial"/>
                <a:cs typeface="Arial"/>
              </a:rPr>
              <a:t>М</a:t>
            </a:r>
            <a:r>
              <a:rPr sz="1400" b="1" spc="-30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Ф</a:t>
            </a:r>
            <a:r>
              <a:rPr sz="1100" b="1" dirty="0">
                <a:latin typeface="Arial"/>
                <a:cs typeface="Arial"/>
              </a:rPr>
              <a:t>о</a:t>
            </a:r>
            <a:r>
              <a:rPr sz="1100" b="1" spc="-10" dirty="0">
                <a:latin typeface="Arial"/>
                <a:cs typeface="Arial"/>
              </a:rPr>
              <a:t>р</a:t>
            </a:r>
            <a:r>
              <a:rPr sz="1100" b="1" dirty="0">
                <a:latin typeface="Arial"/>
                <a:cs typeface="Arial"/>
              </a:rPr>
              <a:t>м</a:t>
            </a:r>
            <a:r>
              <a:rPr sz="1100" b="1" spc="-30" dirty="0">
                <a:latin typeface="Arial"/>
                <a:cs typeface="Arial"/>
              </a:rPr>
              <a:t>у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dirty="0">
                <a:latin typeface="Arial"/>
                <a:cs typeface="Arial"/>
              </a:rPr>
              <a:t>ир</a:t>
            </a:r>
            <a:r>
              <a:rPr sz="1100" b="1" spc="-10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ат</a:t>
            </a:r>
            <a:r>
              <a:rPr sz="1100" b="1" spc="5" dirty="0">
                <a:latin typeface="Arial"/>
                <a:cs typeface="Arial"/>
              </a:rPr>
              <a:t>ь</a:t>
            </a:r>
            <a:r>
              <a:rPr sz="1100" b="1" dirty="0">
                <a:latin typeface="Arial"/>
                <a:cs typeface="Arial"/>
              </a:rPr>
              <a:t>,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применять  интерпретировать и оценивать 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результаты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позиций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математики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реальной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проблемы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5091" y="4980432"/>
            <a:ext cx="3142615" cy="1191895"/>
          </a:xfrm>
          <a:custGeom>
            <a:avLst/>
            <a:gdLst/>
            <a:ahLst/>
            <a:cxnLst/>
            <a:rect l="l" t="t" r="r" b="b"/>
            <a:pathLst>
              <a:path w="3142615" h="1191895">
                <a:moveTo>
                  <a:pt x="3142487" y="0"/>
                </a:moveTo>
                <a:lnTo>
                  <a:pt x="198628" y="0"/>
                </a:lnTo>
                <a:lnTo>
                  <a:pt x="153083" y="5244"/>
                </a:lnTo>
                <a:lnTo>
                  <a:pt x="111274" y="20183"/>
                </a:lnTo>
                <a:lnTo>
                  <a:pt x="74394" y="43627"/>
                </a:lnTo>
                <a:lnTo>
                  <a:pt x="43635" y="74384"/>
                </a:lnTo>
                <a:lnTo>
                  <a:pt x="20188" y="111263"/>
                </a:lnTo>
                <a:lnTo>
                  <a:pt x="5245" y="153075"/>
                </a:lnTo>
                <a:lnTo>
                  <a:pt x="0" y="198628"/>
                </a:lnTo>
                <a:lnTo>
                  <a:pt x="0" y="1191768"/>
                </a:lnTo>
                <a:lnTo>
                  <a:pt x="2943860" y="1191768"/>
                </a:lnTo>
                <a:lnTo>
                  <a:pt x="2989412" y="1186522"/>
                </a:lnTo>
                <a:lnTo>
                  <a:pt x="3031224" y="1171579"/>
                </a:lnTo>
                <a:lnTo>
                  <a:pt x="3068103" y="1148132"/>
                </a:lnTo>
                <a:lnTo>
                  <a:pt x="3098860" y="1117373"/>
                </a:lnTo>
                <a:lnTo>
                  <a:pt x="3122304" y="1080493"/>
                </a:lnTo>
                <a:lnTo>
                  <a:pt x="3137243" y="1038684"/>
                </a:lnTo>
                <a:lnTo>
                  <a:pt x="3142487" y="993140"/>
                </a:lnTo>
                <a:lnTo>
                  <a:pt x="3142487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3021" y="5117084"/>
            <a:ext cx="4298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Е</a:t>
            </a: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spc="-30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3021" y="5331663"/>
            <a:ext cx="282829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163830" algn="l"/>
              </a:tabLst>
            </a:pPr>
            <a:r>
              <a:rPr sz="1100" b="1" spc="-5" dirty="0">
                <a:latin typeface="Arial"/>
                <a:cs typeface="Arial"/>
              </a:rPr>
              <a:t>давать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научные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объяснения,</a:t>
            </a:r>
            <a:endParaRPr sz="1100">
              <a:latin typeface="Arial"/>
              <a:cs typeface="Arial"/>
            </a:endParaRPr>
          </a:p>
          <a:p>
            <a:pPr marL="163195" indent="-151130">
              <a:lnSpc>
                <a:spcPct val="100000"/>
              </a:lnSpc>
              <a:buFont typeface="Microsoft Sans Serif"/>
              <a:buChar char="•"/>
              <a:tabLst>
                <a:tab pos="163830" algn="l"/>
              </a:tabLst>
            </a:pPr>
            <a:r>
              <a:rPr sz="1100" b="1" dirty="0">
                <a:latin typeface="Arial"/>
                <a:cs typeface="Arial"/>
              </a:rPr>
              <a:t>применять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е/н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методы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исследования,</a:t>
            </a:r>
            <a:endParaRPr sz="1100">
              <a:latin typeface="Arial"/>
              <a:cs typeface="Arial"/>
            </a:endParaRPr>
          </a:p>
          <a:p>
            <a:pPr marL="163195" indent="-151130">
              <a:lnSpc>
                <a:spcPct val="100000"/>
              </a:lnSpc>
              <a:buFont typeface="Microsoft Sans Serif"/>
              <a:buChar char="•"/>
              <a:tabLst>
                <a:tab pos="163830" algn="l"/>
              </a:tabLst>
            </a:pPr>
            <a:r>
              <a:rPr sz="1100" b="1" dirty="0">
                <a:latin typeface="Arial"/>
                <a:cs typeface="Arial"/>
              </a:rPr>
              <a:t>интерпретировать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данные,</a:t>
            </a:r>
            <a:r>
              <a:rPr sz="1100" b="1" spc="2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делать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3897" y="5835192"/>
            <a:ext cx="612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выво</a:t>
            </a:r>
            <a:r>
              <a:rPr sz="1100" b="1" spc="-10" dirty="0">
                <a:latin typeface="Arial"/>
                <a:cs typeface="Arial"/>
              </a:rPr>
              <a:t>д</a:t>
            </a:r>
            <a:r>
              <a:rPr sz="1100" b="1" dirty="0">
                <a:latin typeface="Arial"/>
                <a:cs typeface="Arial"/>
              </a:rPr>
              <a:t>ы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94105" y="1354074"/>
            <a:ext cx="10094595" cy="5504180"/>
            <a:chOff x="694105" y="1354074"/>
            <a:chExt cx="10094595" cy="5504180"/>
          </a:xfrm>
        </p:grpSpPr>
        <p:sp>
          <p:nvSpPr>
            <p:cNvPr id="52" name="object 52"/>
            <p:cNvSpPr/>
            <p:nvPr/>
          </p:nvSpPr>
          <p:spPr>
            <a:xfrm>
              <a:off x="6684264" y="1354073"/>
              <a:ext cx="2117725" cy="1527175"/>
            </a:xfrm>
            <a:custGeom>
              <a:avLst/>
              <a:gdLst/>
              <a:ahLst/>
              <a:cxnLst/>
              <a:rect l="l" t="t" r="r" b="b"/>
              <a:pathLst>
                <a:path w="2117725" h="1527175">
                  <a:moveTo>
                    <a:pt x="2117344" y="728472"/>
                  </a:moveTo>
                  <a:lnTo>
                    <a:pt x="2084095" y="714502"/>
                  </a:lnTo>
                  <a:lnTo>
                    <a:pt x="1965325" y="664591"/>
                  </a:lnTo>
                  <a:lnTo>
                    <a:pt x="1957857" y="663117"/>
                  </a:lnTo>
                  <a:lnTo>
                    <a:pt x="1950669" y="664527"/>
                  </a:lnTo>
                  <a:lnTo>
                    <a:pt x="1944547" y="668528"/>
                  </a:lnTo>
                  <a:lnTo>
                    <a:pt x="1940306" y="674751"/>
                  </a:lnTo>
                  <a:lnTo>
                    <a:pt x="1938820" y="682142"/>
                  </a:lnTo>
                  <a:lnTo>
                    <a:pt x="1940229" y="689292"/>
                  </a:lnTo>
                  <a:lnTo>
                    <a:pt x="1944230" y="695401"/>
                  </a:lnTo>
                  <a:lnTo>
                    <a:pt x="1950466" y="699643"/>
                  </a:lnTo>
                  <a:lnTo>
                    <a:pt x="2007590" y="723658"/>
                  </a:lnTo>
                  <a:lnTo>
                    <a:pt x="141643" y="968184"/>
                  </a:lnTo>
                  <a:lnTo>
                    <a:pt x="1616798" y="72390"/>
                  </a:lnTo>
                  <a:lnTo>
                    <a:pt x="1587246" y="126873"/>
                  </a:lnTo>
                  <a:lnTo>
                    <a:pt x="1585061" y="134048"/>
                  </a:lnTo>
                  <a:lnTo>
                    <a:pt x="1585785" y="141287"/>
                  </a:lnTo>
                  <a:lnTo>
                    <a:pt x="1589163" y="147777"/>
                  </a:lnTo>
                  <a:lnTo>
                    <a:pt x="1594993" y="152654"/>
                  </a:lnTo>
                  <a:lnTo>
                    <a:pt x="1602232" y="154851"/>
                  </a:lnTo>
                  <a:lnTo>
                    <a:pt x="1609496" y="154139"/>
                  </a:lnTo>
                  <a:lnTo>
                    <a:pt x="1615948" y="150787"/>
                  </a:lnTo>
                  <a:lnTo>
                    <a:pt x="1620774" y="145034"/>
                  </a:lnTo>
                  <a:lnTo>
                    <a:pt x="1697710" y="3302"/>
                  </a:lnTo>
                  <a:lnTo>
                    <a:pt x="1699514" y="0"/>
                  </a:lnTo>
                  <a:lnTo>
                    <a:pt x="1534541" y="2921"/>
                  </a:lnTo>
                  <a:lnTo>
                    <a:pt x="1515745" y="22225"/>
                  </a:lnTo>
                  <a:lnTo>
                    <a:pt x="1517396" y="29629"/>
                  </a:lnTo>
                  <a:lnTo>
                    <a:pt x="1521599" y="35623"/>
                  </a:lnTo>
                  <a:lnTo>
                    <a:pt x="1527721" y="39624"/>
                  </a:lnTo>
                  <a:lnTo>
                    <a:pt x="1535176" y="41021"/>
                  </a:lnTo>
                  <a:lnTo>
                    <a:pt x="1596961" y="39903"/>
                  </a:lnTo>
                  <a:lnTo>
                    <a:pt x="48107" y="980440"/>
                  </a:lnTo>
                  <a:lnTo>
                    <a:pt x="7366" y="985774"/>
                  </a:lnTo>
                  <a:lnTo>
                    <a:pt x="9715" y="1003757"/>
                  </a:lnTo>
                  <a:lnTo>
                    <a:pt x="0" y="1009650"/>
                  </a:lnTo>
                  <a:lnTo>
                    <a:pt x="19812" y="1042162"/>
                  </a:lnTo>
                  <a:lnTo>
                    <a:pt x="44831" y="1026972"/>
                  </a:lnTo>
                  <a:lnTo>
                    <a:pt x="1369707" y="1477302"/>
                  </a:lnTo>
                  <a:lnTo>
                    <a:pt x="1309116" y="1489583"/>
                  </a:lnTo>
                  <a:lnTo>
                    <a:pt x="1294257" y="1512062"/>
                  </a:lnTo>
                  <a:lnTo>
                    <a:pt x="1297228" y="1519034"/>
                  </a:lnTo>
                  <a:lnTo>
                    <a:pt x="1302448" y="1524165"/>
                  </a:lnTo>
                  <a:lnTo>
                    <a:pt x="1309179" y="1526959"/>
                  </a:lnTo>
                  <a:lnTo>
                    <a:pt x="1316736" y="1526921"/>
                  </a:lnTo>
                  <a:lnTo>
                    <a:pt x="1449578" y="1499997"/>
                  </a:lnTo>
                  <a:lnTo>
                    <a:pt x="1478407" y="1494155"/>
                  </a:lnTo>
                  <a:lnTo>
                    <a:pt x="1370203" y="1369568"/>
                  </a:lnTo>
                  <a:lnTo>
                    <a:pt x="1364221" y="1364932"/>
                  </a:lnTo>
                  <a:lnTo>
                    <a:pt x="1357185" y="1363052"/>
                  </a:lnTo>
                  <a:lnTo>
                    <a:pt x="1349946" y="1363954"/>
                  </a:lnTo>
                  <a:lnTo>
                    <a:pt x="1343406" y="1367663"/>
                  </a:lnTo>
                  <a:lnTo>
                    <a:pt x="1338757" y="1373644"/>
                  </a:lnTo>
                  <a:lnTo>
                    <a:pt x="1336878" y="1380705"/>
                  </a:lnTo>
                  <a:lnTo>
                    <a:pt x="1337779" y="1387970"/>
                  </a:lnTo>
                  <a:lnTo>
                    <a:pt x="1341501" y="1394587"/>
                  </a:lnTo>
                  <a:lnTo>
                    <a:pt x="1382026" y="1441234"/>
                  </a:lnTo>
                  <a:lnTo>
                    <a:pt x="114058" y="1010297"/>
                  </a:lnTo>
                  <a:lnTo>
                    <a:pt x="2012467" y="761403"/>
                  </a:lnTo>
                  <a:lnTo>
                    <a:pt x="1963547" y="799211"/>
                  </a:lnTo>
                  <a:lnTo>
                    <a:pt x="1958632" y="804964"/>
                  </a:lnTo>
                  <a:lnTo>
                    <a:pt x="1956346" y="811898"/>
                  </a:lnTo>
                  <a:lnTo>
                    <a:pt x="1956803" y="819200"/>
                  </a:lnTo>
                  <a:lnTo>
                    <a:pt x="1960118" y="826008"/>
                  </a:lnTo>
                  <a:lnTo>
                    <a:pt x="1965858" y="830922"/>
                  </a:lnTo>
                  <a:lnTo>
                    <a:pt x="1972792" y="833208"/>
                  </a:lnTo>
                  <a:lnTo>
                    <a:pt x="1980095" y="832751"/>
                  </a:lnTo>
                  <a:lnTo>
                    <a:pt x="1986915" y="829437"/>
                  </a:lnTo>
                  <a:lnTo>
                    <a:pt x="2117344" y="728472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03465" y="3628224"/>
              <a:ext cx="1636395" cy="1448435"/>
            </a:xfrm>
            <a:custGeom>
              <a:avLst/>
              <a:gdLst/>
              <a:ahLst/>
              <a:cxnLst/>
              <a:rect l="l" t="t" r="r" b="b"/>
              <a:pathLst>
                <a:path w="1636395" h="1448435">
                  <a:moveTo>
                    <a:pt x="1636014" y="36233"/>
                  </a:moveTo>
                  <a:lnTo>
                    <a:pt x="1605953" y="29502"/>
                  </a:lnTo>
                  <a:lnTo>
                    <a:pt x="1474978" y="165"/>
                  </a:lnTo>
                  <a:lnTo>
                    <a:pt x="1467459" y="0"/>
                  </a:lnTo>
                  <a:lnTo>
                    <a:pt x="1460652" y="2628"/>
                  </a:lnTo>
                  <a:lnTo>
                    <a:pt x="1455331" y="7620"/>
                  </a:lnTo>
                  <a:lnTo>
                    <a:pt x="1452245" y="14516"/>
                  </a:lnTo>
                  <a:lnTo>
                    <a:pt x="1452092" y="22098"/>
                  </a:lnTo>
                  <a:lnTo>
                    <a:pt x="1454759" y="28892"/>
                  </a:lnTo>
                  <a:lnTo>
                    <a:pt x="1459788" y="34188"/>
                  </a:lnTo>
                  <a:lnTo>
                    <a:pt x="1466723" y="37249"/>
                  </a:lnTo>
                  <a:lnTo>
                    <a:pt x="1527175" y="50812"/>
                  </a:lnTo>
                  <a:lnTo>
                    <a:pt x="19558" y="529755"/>
                  </a:lnTo>
                  <a:lnTo>
                    <a:pt x="22186" y="538137"/>
                  </a:lnTo>
                  <a:lnTo>
                    <a:pt x="18923" y="537375"/>
                  </a:lnTo>
                  <a:lnTo>
                    <a:pt x="11506" y="569201"/>
                  </a:lnTo>
                  <a:lnTo>
                    <a:pt x="0" y="578904"/>
                  </a:lnTo>
                  <a:lnTo>
                    <a:pt x="674484" y="1377505"/>
                  </a:lnTo>
                  <a:lnTo>
                    <a:pt x="616204" y="1356779"/>
                  </a:lnTo>
                  <a:lnTo>
                    <a:pt x="590854" y="1375879"/>
                  </a:lnTo>
                  <a:lnTo>
                    <a:pt x="592670" y="1382966"/>
                  </a:lnTo>
                  <a:lnTo>
                    <a:pt x="597014" y="1388821"/>
                  </a:lnTo>
                  <a:lnTo>
                    <a:pt x="603504" y="1392720"/>
                  </a:lnTo>
                  <a:lnTo>
                    <a:pt x="758952" y="1447965"/>
                  </a:lnTo>
                  <a:lnTo>
                    <a:pt x="756031" y="1431328"/>
                  </a:lnTo>
                  <a:lnTo>
                    <a:pt x="730504" y="1285405"/>
                  </a:lnTo>
                  <a:lnTo>
                    <a:pt x="727760" y="1278394"/>
                  </a:lnTo>
                  <a:lnTo>
                    <a:pt x="722693" y="1273136"/>
                  </a:lnTo>
                  <a:lnTo>
                    <a:pt x="716000" y="1270139"/>
                  </a:lnTo>
                  <a:lnTo>
                    <a:pt x="708406" y="1269911"/>
                  </a:lnTo>
                  <a:lnTo>
                    <a:pt x="701382" y="1272705"/>
                  </a:lnTo>
                  <a:lnTo>
                    <a:pt x="696125" y="1277772"/>
                  </a:lnTo>
                  <a:lnTo>
                    <a:pt x="693127" y="1284439"/>
                  </a:lnTo>
                  <a:lnTo>
                    <a:pt x="692912" y="1292009"/>
                  </a:lnTo>
                  <a:lnTo>
                    <a:pt x="703605" y="1353019"/>
                  </a:lnTo>
                  <a:lnTo>
                    <a:pt x="55041" y="584873"/>
                  </a:lnTo>
                  <a:lnTo>
                    <a:pt x="1204544" y="852106"/>
                  </a:lnTo>
                  <a:lnTo>
                    <a:pt x="1145540" y="870369"/>
                  </a:lnTo>
                  <a:lnTo>
                    <a:pt x="1138885" y="873963"/>
                  </a:lnTo>
                  <a:lnTo>
                    <a:pt x="1134300" y="879640"/>
                  </a:lnTo>
                  <a:lnTo>
                    <a:pt x="1132179" y="886663"/>
                  </a:lnTo>
                  <a:lnTo>
                    <a:pt x="1132967" y="894245"/>
                  </a:lnTo>
                  <a:lnTo>
                    <a:pt x="1136548" y="900874"/>
                  </a:lnTo>
                  <a:lnTo>
                    <a:pt x="1142212" y="905446"/>
                  </a:lnTo>
                  <a:lnTo>
                    <a:pt x="1149197" y="907554"/>
                  </a:lnTo>
                  <a:lnTo>
                    <a:pt x="1156716" y="906818"/>
                  </a:lnTo>
                  <a:lnTo>
                    <a:pt x="1281887" y="868083"/>
                  </a:lnTo>
                  <a:lnTo>
                    <a:pt x="1314323" y="858050"/>
                  </a:lnTo>
                  <a:lnTo>
                    <a:pt x="1194435" y="744766"/>
                  </a:lnTo>
                  <a:lnTo>
                    <a:pt x="1187958" y="740816"/>
                  </a:lnTo>
                  <a:lnTo>
                    <a:pt x="1180731" y="739648"/>
                  </a:lnTo>
                  <a:lnTo>
                    <a:pt x="1173619" y="741248"/>
                  </a:lnTo>
                  <a:lnTo>
                    <a:pt x="1167511" y="745655"/>
                  </a:lnTo>
                  <a:lnTo>
                    <a:pt x="1163485" y="752068"/>
                  </a:lnTo>
                  <a:lnTo>
                    <a:pt x="1162265" y="759269"/>
                  </a:lnTo>
                  <a:lnTo>
                    <a:pt x="1163866" y="766394"/>
                  </a:lnTo>
                  <a:lnTo>
                    <a:pt x="1168273" y="772579"/>
                  </a:lnTo>
                  <a:lnTo>
                    <a:pt x="1213243" y="815060"/>
                  </a:lnTo>
                  <a:lnTo>
                    <a:pt x="78054" y="551129"/>
                  </a:lnTo>
                  <a:lnTo>
                    <a:pt x="1538490" y="87210"/>
                  </a:lnTo>
                  <a:lnTo>
                    <a:pt x="1497076" y="133007"/>
                  </a:lnTo>
                  <a:lnTo>
                    <a:pt x="1493227" y="139547"/>
                  </a:lnTo>
                  <a:lnTo>
                    <a:pt x="1512163" y="164858"/>
                  </a:lnTo>
                  <a:lnTo>
                    <a:pt x="1519275" y="163080"/>
                  </a:lnTo>
                  <a:lnTo>
                    <a:pt x="1525397" y="158534"/>
                  </a:lnTo>
                  <a:lnTo>
                    <a:pt x="1636014" y="362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4105" y="1882774"/>
              <a:ext cx="2745740" cy="3117215"/>
            </a:xfrm>
            <a:custGeom>
              <a:avLst/>
              <a:gdLst/>
              <a:ahLst/>
              <a:cxnLst/>
              <a:rect l="l" t="t" r="r" b="b"/>
              <a:pathLst>
                <a:path w="2745740" h="3117215">
                  <a:moveTo>
                    <a:pt x="2479243" y="2036445"/>
                  </a:moveTo>
                  <a:lnTo>
                    <a:pt x="2456967" y="2017509"/>
                  </a:lnTo>
                  <a:lnTo>
                    <a:pt x="2475039" y="2009394"/>
                  </a:lnTo>
                  <a:lnTo>
                    <a:pt x="2459431" y="1974596"/>
                  </a:lnTo>
                  <a:lnTo>
                    <a:pt x="2424798" y="1990140"/>
                  </a:lnTo>
                  <a:lnTo>
                    <a:pt x="1990610" y="1620824"/>
                  </a:lnTo>
                  <a:lnTo>
                    <a:pt x="2051507" y="1631696"/>
                  </a:lnTo>
                  <a:lnTo>
                    <a:pt x="2059101" y="1631569"/>
                  </a:lnTo>
                  <a:lnTo>
                    <a:pt x="2065807" y="1628635"/>
                  </a:lnTo>
                  <a:lnTo>
                    <a:pt x="2070912" y="1623402"/>
                  </a:lnTo>
                  <a:lnTo>
                    <a:pt x="2073732" y="1616329"/>
                  </a:lnTo>
                  <a:lnTo>
                    <a:pt x="2073516" y="1608810"/>
                  </a:lnTo>
                  <a:lnTo>
                    <a:pt x="2070557" y="1602143"/>
                  </a:lnTo>
                  <a:lnTo>
                    <a:pt x="2065299" y="1597050"/>
                  </a:lnTo>
                  <a:lnTo>
                    <a:pt x="2058238" y="1594231"/>
                  </a:lnTo>
                  <a:lnTo>
                    <a:pt x="1951367" y="1575181"/>
                  </a:lnTo>
                  <a:lnTo>
                    <a:pt x="1895805" y="1565275"/>
                  </a:lnTo>
                  <a:lnTo>
                    <a:pt x="1950542" y="1720850"/>
                  </a:lnTo>
                  <a:lnTo>
                    <a:pt x="1954377" y="1727339"/>
                  </a:lnTo>
                  <a:lnTo>
                    <a:pt x="1960232" y="1731695"/>
                  </a:lnTo>
                  <a:lnTo>
                    <a:pt x="1967306" y="1733550"/>
                  </a:lnTo>
                  <a:lnTo>
                    <a:pt x="1974799" y="1732534"/>
                  </a:lnTo>
                  <a:lnTo>
                    <a:pt x="1981276" y="1728698"/>
                  </a:lnTo>
                  <a:lnTo>
                    <a:pt x="1985632" y="1722843"/>
                  </a:lnTo>
                  <a:lnTo>
                    <a:pt x="1987486" y="1715770"/>
                  </a:lnTo>
                  <a:lnTo>
                    <a:pt x="1986483" y="1708277"/>
                  </a:lnTo>
                  <a:lnTo>
                    <a:pt x="1966010" y="1649958"/>
                  </a:lnTo>
                  <a:lnTo>
                    <a:pt x="2386215" y="2007463"/>
                  </a:lnTo>
                  <a:lnTo>
                    <a:pt x="90932" y="3037700"/>
                  </a:lnTo>
                  <a:lnTo>
                    <a:pt x="126949" y="2987294"/>
                  </a:lnTo>
                  <a:lnTo>
                    <a:pt x="130048" y="2980423"/>
                  </a:lnTo>
                  <a:lnTo>
                    <a:pt x="108331" y="2957499"/>
                  </a:lnTo>
                  <a:lnTo>
                    <a:pt x="101498" y="2960065"/>
                  </a:lnTo>
                  <a:lnTo>
                    <a:pt x="95973" y="2965196"/>
                  </a:lnTo>
                  <a:lnTo>
                    <a:pt x="0" y="3099435"/>
                  </a:lnTo>
                  <a:lnTo>
                    <a:pt x="164045" y="3116834"/>
                  </a:lnTo>
                  <a:lnTo>
                    <a:pt x="171577" y="3116148"/>
                  </a:lnTo>
                  <a:lnTo>
                    <a:pt x="178028" y="3112732"/>
                  </a:lnTo>
                  <a:lnTo>
                    <a:pt x="182727" y="3107144"/>
                  </a:lnTo>
                  <a:lnTo>
                    <a:pt x="184569" y="3101340"/>
                  </a:lnTo>
                  <a:lnTo>
                    <a:pt x="185013" y="3099943"/>
                  </a:lnTo>
                  <a:lnTo>
                    <a:pt x="106616" y="3072473"/>
                  </a:lnTo>
                  <a:lnTo>
                    <a:pt x="42278" y="3101340"/>
                  </a:lnTo>
                  <a:lnTo>
                    <a:pt x="56413" y="3094990"/>
                  </a:lnTo>
                  <a:lnTo>
                    <a:pt x="106616" y="3072473"/>
                  </a:lnTo>
                  <a:lnTo>
                    <a:pt x="2418384" y="2034832"/>
                  </a:lnTo>
                  <a:lnTo>
                    <a:pt x="2454478" y="2065528"/>
                  </a:lnTo>
                  <a:lnTo>
                    <a:pt x="2479243" y="2036445"/>
                  </a:lnTo>
                  <a:close/>
                </a:path>
                <a:path w="2745740" h="3117215">
                  <a:moveTo>
                    <a:pt x="2745638" y="159537"/>
                  </a:moveTo>
                  <a:lnTo>
                    <a:pt x="2744165" y="152146"/>
                  </a:lnTo>
                  <a:lnTo>
                    <a:pt x="2694902" y="35052"/>
                  </a:lnTo>
                  <a:lnTo>
                    <a:pt x="2680157" y="0"/>
                  </a:lnTo>
                  <a:lnTo>
                    <a:pt x="2579319" y="130556"/>
                  </a:lnTo>
                  <a:lnTo>
                    <a:pt x="2575941" y="137375"/>
                  </a:lnTo>
                  <a:lnTo>
                    <a:pt x="2575445" y="144678"/>
                  </a:lnTo>
                  <a:lnTo>
                    <a:pt x="2577706" y="151612"/>
                  </a:lnTo>
                  <a:lnTo>
                    <a:pt x="2582621" y="157353"/>
                  </a:lnTo>
                  <a:lnTo>
                    <a:pt x="2589428" y="160667"/>
                  </a:lnTo>
                  <a:lnTo>
                    <a:pt x="2596731" y="161124"/>
                  </a:lnTo>
                  <a:lnTo>
                    <a:pt x="2603665" y="158838"/>
                  </a:lnTo>
                  <a:lnTo>
                    <a:pt x="2609418" y="153924"/>
                  </a:lnTo>
                  <a:lnTo>
                    <a:pt x="2647289" y="104876"/>
                  </a:lnTo>
                  <a:lnTo>
                    <a:pt x="2404313" y="1966214"/>
                  </a:lnTo>
                  <a:lnTo>
                    <a:pt x="2442159" y="1971167"/>
                  </a:lnTo>
                  <a:lnTo>
                    <a:pt x="2684996" y="109905"/>
                  </a:lnTo>
                  <a:lnTo>
                    <a:pt x="2708986" y="166878"/>
                  </a:lnTo>
                  <a:lnTo>
                    <a:pt x="2713228" y="173113"/>
                  </a:lnTo>
                  <a:lnTo>
                    <a:pt x="2719349" y="177101"/>
                  </a:lnTo>
                  <a:lnTo>
                    <a:pt x="2726537" y="178523"/>
                  </a:lnTo>
                  <a:lnTo>
                    <a:pt x="2734005" y="177038"/>
                  </a:lnTo>
                  <a:lnTo>
                    <a:pt x="2740228" y="172796"/>
                  </a:lnTo>
                  <a:lnTo>
                    <a:pt x="2744228" y="166687"/>
                  </a:lnTo>
                  <a:lnTo>
                    <a:pt x="2745638" y="159537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75347" y="5821680"/>
              <a:ext cx="3813175" cy="1036319"/>
            </a:xfrm>
            <a:custGeom>
              <a:avLst/>
              <a:gdLst/>
              <a:ahLst/>
              <a:cxnLst/>
              <a:rect l="l" t="t" r="r" b="b"/>
              <a:pathLst>
                <a:path w="3813175" h="1036320">
                  <a:moveTo>
                    <a:pt x="3813048" y="0"/>
                  </a:moveTo>
                  <a:lnTo>
                    <a:pt x="172720" y="0"/>
                  </a:lnTo>
                  <a:lnTo>
                    <a:pt x="126808" y="6169"/>
                  </a:lnTo>
                  <a:lnTo>
                    <a:pt x="85550" y="23581"/>
                  </a:lnTo>
                  <a:lnTo>
                    <a:pt x="50593" y="50588"/>
                  </a:lnTo>
                  <a:lnTo>
                    <a:pt x="23584" y="85545"/>
                  </a:lnTo>
                  <a:lnTo>
                    <a:pt x="6170" y="126804"/>
                  </a:lnTo>
                  <a:lnTo>
                    <a:pt x="0" y="172720"/>
                  </a:lnTo>
                  <a:lnTo>
                    <a:pt x="0" y="1036319"/>
                  </a:lnTo>
                  <a:lnTo>
                    <a:pt x="3640328" y="1036319"/>
                  </a:lnTo>
                  <a:lnTo>
                    <a:pt x="3686239" y="1030149"/>
                  </a:lnTo>
                  <a:lnTo>
                    <a:pt x="3727497" y="1012737"/>
                  </a:lnTo>
                  <a:lnTo>
                    <a:pt x="3762454" y="985730"/>
                  </a:lnTo>
                  <a:lnTo>
                    <a:pt x="3789463" y="950774"/>
                  </a:lnTo>
                  <a:lnTo>
                    <a:pt x="3806877" y="909515"/>
                  </a:lnTo>
                  <a:lnTo>
                    <a:pt x="3813048" y="863600"/>
                  </a:lnTo>
                  <a:lnTo>
                    <a:pt x="3813048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462398" y="3673602"/>
            <a:ext cx="102679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БЛОК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З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НИЙ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105904" y="5880912"/>
            <a:ext cx="2332990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Финансовая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грамотность:</a:t>
            </a:r>
            <a:endParaRPr sz="1400">
              <a:latin typeface="Arial"/>
              <a:cs typeface="Arial"/>
            </a:endParaRPr>
          </a:p>
          <a:p>
            <a:pPr marL="170815" indent="-158750">
              <a:lnSpc>
                <a:spcPts val="1310"/>
              </a:lnSpc>
              <a:buFont typeface="Wingdings"/>
              <a:buChar char=""/>
              <a:tabLst>
                <a:tab pos="171450" algn="l"/>
              </a:tabLst>
            </a:pPr>
            <a:r>
              <a:rPr sz="1100" dirty="0">
                <a:latin typeface="Calibri"/>
                <a:cs typeface="Calibri"/>
              </a:rPr>
              <a:t>Образование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работа</a:t>
            </a:r>
            <a:endParaRPr sz="1100">
              <a:latin typeface="Calibri"/>
              <a:cs typeface="Calibri"/>
            </a:endParaRPr>
          </a:p>
          <a:p>
            <a:pPr marL="108585" indent="-96520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spc="-5" dirty="0">
                <a:latin typeface="Calibri"/>
                <a:cs typeface="Calibri"/>
              </a:rPr>
              <a:t>Дом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семья</a:t>
            </a:r>
            <a:endParaRPr sz="1100">
              <a:latin typeface="Calibri"/>
              <a:cs typeface="Calibri"/>
            </a:endParaRPr>
          </a:p>
          <a:p>
            <a:pPr marL="108585" indent="-965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09220" algn="l"/>
              </a:tabLst>
            </a:pPr>
            <a:r>
              <a:rPr sz="1100" dirty="0">
                <a:latin typeface="Calibri"/>
                <a:cs typeface="Calibri"/>
              </a:rPr>
              <a:t>Личные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траты,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досуг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отдых</a:t>
            </a:r>
            <a:endParaRPr sz="1100">
              <a:latin typeface="Calibri"/>
              <a:cs typeface="Calibri"/>
            </a:endParaRPr>
          </a:p>
          <a:p>
            <a:pPr marL="108585" indent="-96520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dirty="0">
                <a:latin typeface="Calibri"/>
                <a:cs typeface="Calibri"/>
              </a:rPr>
              <a:t>Общество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гражданин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043171" y="624840"/>
            <a:ext cx="4032885" cy="5260340"/>
            <a:chOff x="4043171" y="624840"/>
            <a:chExt cx="4032885" cy="5260340"/>
          </a:xfrm>
        </p:grpSpPr>
        <p:sp>
          <p:nvSpPr>
            <p:cNvPr id="59" name="object 59"/>
            <p:cNvSpPr/>
            <p:nvPr/>
          </p:nvSpPr>
          <p:spPr>
            <a:xfrm>
              <a:off x="7398130" y="4177792"/>
              <a:ext cx="514350" cy="1706880"/>
            </a:xfrm>
            <a:custGeom>
              <a:avLst/>
              <a:gdLst/>
              <a:ahLst/>
              <a:cxnLst/>
              <a:rect l="l" t="t" r="r" b="b"/>
              <a:pathLst>
                <a:path w="514350" h="1706879">
                  <a:moveTo>
                    <a:pt x="365966" y="1557820"/>
                  </a:moveTo>
                  <a:lnTo>
                    <a:pt x="358812" y="1559225"/>
                  </a:lnTo>
                  <a:lnTo>
                    <a:pt x="352551" y="1563420"/>
                  </a:lnTo>
                  <a:lnTo>
                    <a:pt x="348408" y="1569731"/>
                  </a:lnTo>
                  <a:lnTo>
                    <a:pt x="347027" y="1576905"/>
                  </a:lnTo>
                  <a:lnTo>
                    <a:pt x="348408" y="1584073"/>
                  </a:lnTo>
                  <a:lnTo>
                    <a:pt x="352551" y="1590370"/>
                  </a:lnTo>
                  <a:lnTo>
                    <a:pt x="469519" y="1706816"/>
                  </a:lnTo>
                  <a:lnTo>
                    <a:pt x="478237" y="1675168"/>
                  </a:lnTo>
                  <a:lnTo>
                    <a:pt x="441325" y="1675168"/>
                  </a:lnTo>
                  <a:lnTo>
                    <a:pt x="423267" y="1607019"/>
                  </a:lnTo>
                  <a:lnTo>
                    <a:pt x="379475" y="1563382"/>
                  </a:lnTo>
                  <a:lnTo>
                    <a:pt x="373143" y="1559205"/>
                  </a:lnTo>
                  <a:lnTo>
                    <a:pt x="365966" y="1557820"/>
                  </a:lnTo>
                  <a:close/>
                </a:path>
                <a:path w="514350" h="1706879">
                  <a:moveTo>
                    <a:pt x="423267" y="1607019"/>
                  </a:moveTo>
                  <a:lnTo>
                    <a:pt x="441325" y="1675168"/>
                  </a:lnTo>
                  <a:lnTo>
                    <a:pt x="478154" y="1665401"/>
                  </a:lnTo>
                  <a:lnTo>
                    <a:pt x="478104" y="1665211"/>
                  </a:lnTo>
                  <a:lnTo>
                    <a:pt x="441451" y="1665211"/>
                  </a:lnTo>
                  <a:lnTo>
                    <a:pt x="450120" y="1633778"/>
                  </a:lnTo>
                  <a:lnTo>
                    <a:pt x="423267" y="1607019"/>
                  </a:lnTo>
                  <a:close/>
                </a:path>
                <a:path w="514350" h="1706879">
                  <a:moveTo>
                    <a:pt x="492454" y="1523816"/>
                  </a:moveTo>
                  <a:lnTo>
                    <a:pt x="485552" y="1526144"/>
                  </a:lnTo>
                  <a:lnTo>
                    <a:pt x="480032" y="1530899"/>
                  </a:lnTo>
                  <a:lnTo>
                    <a:pt x="476630" y="1537652"/>
                  </a:lnTo>
                  <a:lnTo>
                    <a:pt x="460143" y="1597434"/>
                  </a:lnTo>
                  <a:lnTo>
                    <a:pt x="478154" y="1665401"/>
                  </a:lnTo>
                  <a:lnTo>
                    <a:pt x="441325" y="1675168"/>
                  </a:lnTo>
                  <a:lnTo>
                    <a:pt x="478237" y="1675168"/>
                  </a:lnTo>
                  <a:lnTo>
                    <a:pt x="513334" y="1547774"/>
                  </a:lnTo>
                  <a:lnTo>
                    <a:pt x="513857" y="1540225"/>
                  </a:lnTo>
                  <a:lnTo>
                    <a:pt x="511524" y="1533301"/>
                  </a:lnTo>
                  <a:lnTo>
                    <a:pt x="506761" y="1527755"/>
                  </a:lnTo>
                  <a:lnTo>
                    <a:pt x="499999" y="1524342"/>
                  </a:lnTo>
                  <a:lnTo>
                    <a:pt x="492454" y="1523816"/>
                  </a:lnTo>
                  <a:close/>
                </a:path>
                <a:path w="514350" h="1706879">
                  <a:moveTo>
                    <a:pt x="450120" y="1633778"/>
                  </a:moveTo>
                  <a:lnTo>
                    <a:pt x="441451" y="1665211"/>
                  </a:lnTo>
                  <a:lnTo>
                    <a:pt x="473201" y="1656778"/>
                  </a:lnTo>
                  <a:lnTo>
                    <a:pt x="450120" y="1633778"/>
                  </a:lnTo>
                  <a:close/>
                </a:path>
                <a:path w="514350" h="1706879">
                  <a:moveTo>
                    <a:pt x="460143" y="1597434"/>
                  </a:moveTo>
                  <a:lnTo>
                    <a:pt x="450120" y="1633778"/>
                  </a:lnTo>
                  <a:lnTo>
                    <a:pt x="473201" y="1656778"/>
                  </a:lnTo>
                  <a:lnTo>
                    <a:pt x="441451" y="1665211"/>
                  </a:lnTo>
                  <a:lnTo>
                    <a:pt x="478104" y="1665211"/>
                  </a:lnTo>
                  <a:lnTo>
                    <a:pt x="460143" y="1597434"/>
                  </a:lnTo>
                  <a:close/>
                </a:path>
                <a:path w="514350" h="1706879">
                  <a:moveTo>
                    <a:pt x="36829" y="0"/>
                  </a:moveTo>
                  <a:lnTo>
                    <a:pt x="0" y="9651"/>
                  </a:lnTo>
                  <a:lnTo>
                    <a:pt x="423267" y="1607019"/>
                  </a:lnTo>
                  <a:lnTo>
                    <a:pt x="450120" y="1633778"/>
                  </a:lnTo>
                  <a:lnTo>
                    <a:pt x="460143" y="1597434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43171" y="624840"/>
              <a:ext cx="4032885" cy="1036319"/>
            </a:xfrm>
            <a:custGeom>
              <a:avLst/>
              <a:gdLst/>
              <a:ahLst/>
              <a:cxnLst/>
              <a:rect l="l" t="t" r="r" b="b"/>
              <a:pathLst>
                <a:path w="4032884" h="1036319">
                  <a:moveTo>
                    <a:pt x="4032504" y="0"/>
                  </a:moveTo>
                  <a:lnTo>
                    <a:pt x="172719" y="0"/>
                  </a:lnTo>
                  <a:lnTo>
                    <a:pt x="126808" y="6170"/>
                  </a:lnTo>
                  <a:lnTo>
                    <a:pt x="85550" y="23584"/>
                  </a:lnTo>
                  <a:lnTo>
                    <a:pt x="50593" y="50593"/>
                  </a:lnTo>
                  <a:lnTo>
                    <a:pt x="23584" y="85550"/>
                  </a:lnTo>
                  <a:lnTo>
                    <a:pt x="6170" y="126808"/>
                  </a:lnTo>
                  <a:lnTo>
                    <a:pt x="0" y="172720"/>
                  </a:lnTo>
                  <a:lnTo>
                    <a:pt x="0" y="1036320"/>
                  </a:lnTo>
                  <a:lnTo>
                    <a:pt x="3859783" y="1036320"/>
                  </a:lnTo>
                  <a:lnTo>
                    <a:pt x="3905695" y="1030149"/>
                  </a:lnTo>
                  <a:lnTo>
                    <a:pt x="3946953" y="1012735"/>
                  </a:lnTo>
                  <a:lnTo>
                    <a:pt x="3981910" y="985726"/>
                  </a:lnTo>
                  <a:lnTo>
                    <a:pt x="4008919" y="950769"/>
                  </a:lnTo>
                  <a:lnTo>
                    <a:pt x="4026333" y="909511"/>
                  </a:lnTo>
                  <a:lnTo>
                    <a:pt x="4032504" y="863600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173092" y="766318"/>
            <a:ext cx="2332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Финансовая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грамотность: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73092" y="976630"/>
            <a:ext cx="367093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0909"/>
              <a:buFont typeface="Microsoft Sans Serif"/>
              <a:buChar char="•"/>
              <a:tabLst>
                <a:tab pos="62865" algn="l"/>
              </a:tabLst>
            </a:pPr>
            <a:r>
              <a:rPr sz="1100" dirty="0">
                <a:latin typeface="Calibri"/>
                <a:cs typeface="Calibri"/>
              </a:rPr>
              <a:t>Деньги и операции с ними,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Планирование и управление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финансами,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Риски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выгоды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(вознаграждения),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Финансовая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среда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(отдельные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вопросы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из области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финансов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944367" y="5686044"/>
            <a:ext cx="3811904" cy="1172210"/>
          </a:xfrm>
          <a:custGeom>
            <a:avLst/>
            <a:gdLst/>
            <a:ahLst/>
            <a:cxnLst/>
            <a:rect l="l" t="t" r="r" b="b"/>
            <a:pathLst>
              <a:path w="3811904" h="1172209">
                <a:moveTo>
                  <a:pt x="3811524" y="0"/>
                </a:moveTo>
                <a:lnTo>
                  <a:pt x="195325" y="0"/>
                </a:lnTo>
                <a:lnTo>
                  <a:pt x="150556" y="5158"/>
                </a:lnTo>
                <a:lnTo>
                  <a:pt x="109449" y="19853"/>
                </a:lnTo>
                <a:lnTo>
                  <a:pt x="73181" y="42911"/>
                </a:lnTo>
                <a:lnTo>
                  <a:pt x="42927" y="73160"/>
                </a:lnTo>
                <a:lnTo>
                  <a:pt x="19862" y="109427"/>
                </a:lnTo>
                <a:lnTo>
                  <a:pt x="5161" y="150540"/>
                </a:lnTo>
                <a:lnTo>
                  <a:pt x="0" y="195325"/>
                </a:lnTo>
                <a:lnTo>
                  <a:pt x="0" y="1171955"/>
                </a:lnTo>
                <a:lnTo>
                  <a:pt x="3616198" y="1171955"/>
                </a:lnTo>
                <a:lnTo>
                  <a:pt x="3660967" y="1166796"/>
                </a:lnTo>
                <a:lnTo>
                  <a:pt x="3702074" y="1152101"/>
                </a:lnTo>
                <a:lnTo>
                  <a:pt x="3738342" y="1129044"/>
                </a:lnTo>
                <a:lnTo>
                  <a:pt x="3768596" y="1098795"/>
                </a:lnTo>
                <a:lnTo>
                  <a:pt x="3791661" y="1062528"/>
                </a:lnTo>
                <a:lnTo>
                  <a:pt x="3806362" y="1021415"/>
                </a:lnTo>
                <a:lnTo>
                  <a:pt x="3811524" y="976629"/>
                </a:lnTo>
                <a:lnTo>
                  <a:pt x="3811524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683634" y="5652617"/>
            <a:ext cx="2332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Финансовая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грамотность: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80130" y="5946749"/>
            <a:ext cx="2388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SzPct val="163636"/>
              <a:buFont typeface="Microsoft Sans Serif"/>
              <a:buChar char="•"/>
              <a:tabLst>
                <a:tab pos="144145" algn="l"/>
              </a:tabLst>
            </a:pPr>
            <a:r>
              <a:rPr sz="1100" dirty="0">
                <a:latin typeface="Calibri"/>
                <a:cs typeface="Calibri"/>
              </a:rPr>
              <a:t>Выявление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финансовой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информации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80130" y="6138773"/>
            <a:ext cx="293116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09220" algn="l"/>
              </a:tabLst>
            </a:pPr>
            <a:r>
              <a:rPr sz="1100" dirty="0">
                <a:latin typeface="Calibri"/>
                <a:cs typeface="Calibri"/>
              </a:rPr>
              <a:t>Анализ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информации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финансовом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контексте</a:t>
            </a:r>
            <a:endParaRPr sz="1100">
              <a:latin typeface="Calibri"/>
              <a:cs typeface="Calibri"/>
            </a:endParaRPr>
          </a:p>
          <a:p>
            <a:pPr marL="108585" indent="-96520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dirty="0">
                <a:latin typeface="Calibri"/>
                <a:cs typeface="Calibri"/>
              </a:rPr>
              <a:t>Оценка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финансовых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проблем</a:t>
            </a:r>
            <a:endParaRPr sz="1100">
              <a:latin typeface="Calibri"/>
              <a:cs typeface="Calibri"/>
            </a:endParaRPr>
          </a:p>
          <a:p>
            <a:pPr marL="108585" indent="-96520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dirty="0">
                <a:latin typeface="Calibri"/>
                <a:cs typeface="Calibri"/>
              </a:rPr>
              <a:t>Применение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финансовых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знаний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понимание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673596" y="1378457"/>
            <a:ext cx="1699895" cy="1042669"/>
          </a:xfrm>
          <a:custGeom>
            <a:avLst/>
            <a:gdLst/>
            <a:ahLst/>
            <a:cxnLst/>
            <a:rect l="l" t="t" r="r" b="b"/>
            <a:pathLst>
              <a:path w="1699895" h="1042669">
                <a:moveTo>
                  <a:pt x="1699514" y="0"/>
                </a:moveTo>
                <a:lnTo>
                  <a:pt x="1534541" y="2921"/>
                </a:lnTo>
                <a:lnTo>
                  <a:pt x="1515745" y="22225"/>
                </a:lnTo>
                <a:lnTo>
                  <a:pt x="1517396" y="29629"/>
                </a:lnTo>
                <a:lnTo>
                  <a:pt x="1521599" y="35623"/>
                </a:lnTo>
                <a:lnTo>
                  <a:pt x="1527721" y="39624"/>
                </a:lnTo>
                <a:lnTo>
                  <a:pt x="1535176" y="41021"/>
                </a:lnTo>
                <a:lnTo>
                  <a:pt x="1596961" y="39903"/>
                </a:lnTo>
                <a:lnTo>
                  <a:pt x="168097" y="907580"/>
                </a:lnTo>
                <a:lnTo>
                  <a:pt x="561873" y="173101"/>
                </a:lnTo>
                <a:lnTo>
                  <a:pt x="564134" y="234696"/>
                </a:lnTo>
                <a:lnTo>
                  <a:pt x="565886" y="242074"/>
                </a:lnTo>
                <a:lnTo>
                  <a:pt x="570166" y="248005"/>
                </a:lnTo>
                <a:lnTo>
                  <a:pt x="576338" y="251879"/>
                </a:lnTo>
                <a:lnTo>
                  <a:pt x="583819" y="253111"/>
                </a:lnTo>
                <a:lnTo>
                  <a:pt x="591185" y="251345"/>
                </a:lnTo>
                <a:lnTo>
                  <a:pt x="597115" y="247040"/>
                </a:lnTo>
                <a:lnTo>
                  <a:pt x="600989" y="240842"/>
                </a:lnTo>
                <a:lnTo>
                  <a:pt x="602234" y="233426"/>
                </a:lnTo>
                <a:lnTo>
                  <a:pt x="597141" y="92837"/>
                </a:lnTo>
                <a:lnTo>
                  <a:pt x="596265" y="68453"/>
                </a:lnTo>
                <a:lnTo>
                  <a:pt x="455676" y="154813"/>
                </a:lnTo>
                <a:lnTo>
                  <a:pt x="450113" y="159956"/>
                </a:lnTo>
                <a:lnTo>
                  <a:pt x="447078" y="166611"/>
                </a:lnTo>
                <a:lnTo>
                  <a:pt x="446798" y="173913"/>
                </a:lnTo>
                <a:lnTo>
                  <a:pt x="449453" y="180975"/>
                </a:lnTo>
                <a:lnTo>
                  <a:pt x="454571" y="186550"/>
                </a:lnTo>
                <a:lnTo>
                  <a:pt x="461200" y="189585"/>
                </a:lnTo>
                <a:lnTo>
                  <a:pt x="468490" y="189915"/>
                </a:lnTo>
                <a:lnTo>
                  <a:pt x="475615" y="187325"/>
                </a:lnTo>
                <a:lnTo>
                  <a:pt x="528269" y="155016"/>
                </a:lnTo>
                <a:lnTo>
                  <a:pt x="104025" y="946480"/>
                </a:lnTo>
                <a:lnTo>
                  <a:pt x="0" y="1009650"/>
                </a:lnTo>
                <a:lnTo>
                  <a:pt x="19812" y="1042162"/>
                </a:lnTo>
                <a:lnTo>
                  <a:pt x="68630" y="1012520"/>
                </a:lnTo>
                <a:lnTo>
                  <a:pt x="66294" y="1016889"/>
                </a:lnTo>
                <a:lnTo>
                  <a:pt x="99822" y="1034923"/>
                </a:lnTo>
                <a:lnTo>
                  <a:pt x="132689" y="973620"/>
                </a:lnTo>
                <a:lnTo>
                  <a:pt x="1616798" y="72390"/>
                </a:lnTo>
                <a:lnTo>
                  <a:pt x="1587246" y="126873"/>
                </a:lnTo>
                <a:lnTo>
                  <a:pt x="1585061" y="134048"/>
                </a:lnTo>
                <a:lnTo>
                  <a:pt x="1585785" y="141287"/>
                </a:lnTo>
                <a:lnTo>
                  <a:pt x="1589163" y="147777"/>
                </a:lnTo>
                <a:lnTo>
                  <a:pt x="1594993" y="152654"/>
                </a:lnTo>
                <a:lnTo>
                  <a:pt x="1602232" y="154851"/>
                </a:lnTo>
                <a:lnTo>
                  <a:pt x="1609496" y="154139"/>
                </a:lnTo>
                <a:lnTo>
                  <a:pt x="1615948" y="150787"/>
                </a:lnTo>
                <a:lnTo>
                  <a:pt x="1620774" y="145034"/>
                </a:lnTo>
                <a:lnTo>
                  <a:pt x="1697710" y="3302"/>
                </a:lnTo>
                <a:lnTo>
                  <a:pt x="169951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1245" y="3831716"/>
            <a:ext cx="3315970" cy="1923414"/>
          </a:xfrm>
          <a:custGeom>
            <a:avLst/>
            <a:gdLst/>
            <a:ahLst/>
            <a:cxnLst/>
            <a:rect l="l" t="t" r="r" b="b"/>
            <a:pathLst>
              <a:path w="3315970" h="1923414">
                <a:moveTo>
                  <a:pt x="3315919" y="1758607"/>
                </a:moveTo>
                <a:lnTo>
                  <a:pt x="3315195" y="1751088"/>
                </a:lnTo>
                <a:lnTo>
                  <a:pt x="3311741" y="1744637"/>
                </a:lnTo>
                <a:lnTo>
                  <a:pt x="3306102" y="1739963"/>
                </a:lnTo>
                <a:lnTo>
                  <a:pt x="3298901" y="1737741"/>
                </a:lnTo>
                <a:lnTo>
                  <a:pt x="3291332" y="1738528"/>
                </a:lnTo>
                <a:lnTo>
                  <a:pt x="3284905" y="1742033"/>
                </a:lnTo>
                <a:lnTo>
                  <a:pt x="3280270" y="1747672"/>
                </a:lnTo>
                <a:lnTo>
                  <a:pt x="3278073" y="1754886"/>
                </a:lnTo>
                <a:lnTo>
                  <a:pt x="3272066" y="1816569"/>
                </a:lnTo>
                <a:lnTo>
                  <a:pt x="2437460" y="0"/>
                </a:lnTo>
                <a:lnTo>
                  <a:pt x="2402916" y="16002"/>
                </a:lnTo>
                <a:lnTo>
                  <a:pt x="2429014" y="72834"/>
                </a:lnTo>
                <a:lnTo>
                  <a:pt x="90932" y="1122286"/>
                </a:lnTo>
                <a:lnTo>
                  <a:pt x="126961" y="1071880"/>
                </a:lnTo>
                <a:lnTo>
                  <a:pt x="108331" y="1042085"/>
                </a:lnTo>
                <a:lnTo>
                  <a:pt x="101498" y="1044651"/>
                </a:lnTo>
                <a:lnTo>
                  <a:pt x="95973" y="1049782"/>
                </a:lnTo>
                <a:lnTo>
                  <a:pt x="0" y="1184021"/>
                </a:lnTo>
                <a:lnTo>
                  <a:pt x="164045" y="1201420"/>
                </a:lnTo>
                <a:lnTo>
                  <a:pt x="171577" y="1200734"/>
                </a:lnTo>
                <a:lnTo>
                  <a:pt x="178028" y="1197317"/>
                </a:lnTo>
                <a:lnTo>
                  <a:pt x="182727" y="1191729"/>
                </a:lnTo>
                <a:lnTo>
                  <a:pt x="184569" y="1185926"/>
                </a:lnTo>
                <a:lnTo>
                  <a:pt x="185013" y="1184529"/>
                </a:lnTo>
                <a:lnTo>
                  <a:pt x="106616" y="1157058"/>
                </a:lnTo>
                <a:lnTo>
                  <a:pt x="42278" y="1185926"/>
                </a:lnTo>
                <a:lnTo>
                  <a:pt x="56413" y="1179576"/>
                </a:lnTo>
                <a:lnTo>
                  <a:pt x="106616" y="1157058"/>
                </a:lnTo>
                <a:lnTo>
                  <a:pt x="2444940" y="107492"/>
                </a:lnTo>
                <a:lnTo>
                  <a:pt x="3237509" y="1832457"/>
                </a:lnTo>
                <a:lnTo>
                  <a:pt x="3186760" y="1796834"/>
                </a:lnTo>
                <a:lnTo>
                  <a:pt x="3179826" y="1793811"/>
                </a:lnTo>
                <a:lnTo>
                  <a:pt x="3172536" y="1793671"/>
                </a:lnTo>
                <a:lnTo>
                  <a:pt x="3165716" y="1796275"/>
                </a:lnTo>
                <a:lnTo>
                  <a:pt x="3160217" y="1801482"/>
                </a:lnTo>
                <a:lnTo>
                  <a:pt x="3157207" y="1808416"/>
                </a:lnTo>
                <a:lnTo>
                  <a:pt x="3157080" y="1815719"/>
                </a:lnTo>
                <a:lnTo>
                  <a:pt x="3159696" y="1822538"/>
                </a:lnTo>
                <a:lnTo>
                  <a:pt x="3164916" y="1828012"/>
                </a:lnTo>
                <a:lnTo>
                  <a:pt x="3299917" y="1922805"/>
                </a:lnTo>
                <a:lnTo>
                  <a:pt x="3302482" y="1896402"/>
                </a:lnTo>
                <a:lnTo>
                  <a:pt x="3315919" y="1758607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376" y="118948"/>
            <a:ext cx="1006475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85215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660066"/>
                </a:solidFill>
              </a:rPr>
              <a:t>Что </a:t>
            </a:r>
            <a:r>
              <a:rPr spc="-20" dirty="0">
                <a:solidFill>
                  <a:srgbClr val="660066"/>
                </a:solidFill>
              </a:rPr>
              <a:t>подготовлено </a:t>
            </a:r>
            <a:r>
              <a:rPr dirty="0">
                <a:solidFill>
                  <a:srgbClr val="660066"/>
                </a:solidFill>
              </a:rPr>
              <a:t>к </a:t>
            </a:r>
            <a:r>
              <a:rPr spc="-5" dirty="0">
                <a:solidFill>
                  <a:srgbClr val="660066"/>
                </a:solidFill>
              </a:rPr>
              <a:t>2020/2021 </a:t>
            </a:r>
            <a:r>
              <a:rPr dirty="0">
                <a:solidFill>
                  <a:srgbClr val="660066"/>
                </a:solidFill>
              </a:rPr>
              <a:t>учебному </a:t>
            </a:r>
            <a:r>
              <a:rPr spc="-40" dirty="0">
                <a:solidFill>
                  <a:srgbClr val="660066"/>
                </a:solidFill>
              </a:rPr>
              <a:t>году </a:t>
            </a:r>
            <a:r>
              <a:rPr spc="-35" dirty="0">
                <a:solidFill>
                  <a:srgbClr val="660066"/>
                </a:solidFill>
              </a:rPr>
              <a:t> </a:t>
            </a:r>
            <a:r>
              <a:rPr spc="-15" dirty="0">
                <a:solidFill>
                  <a:srgbClr val="660066"/>
                </a:solidFill>
                <a:hlinkClick r:id="rId2"/>
              </a:rPr>
              <a:t>http://skiv.instrao.ru/bank-zadaniy/finansovaya-gramotnost/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85" t="12500" r="16033" b="10417"/>
          <a:stretch/>
        </p:blipFill>
        <p:spPr>
          <a:xfrm>
            <a:off x="819263" y="1219200"/>
            <a:ext cx="10848975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711" y="205485"/>
            <a:ext cx="9805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6C276A"/>
                </a:solidFill>
              </a:rPr>
              <a:t>СЕРИЯ</a:t>
            </a:r>
            <a:r>
              <a:rPr sz="2700" dirty="0">
                <a:solidFill>
                  <a:srgbClr val="6C276A"/>
                </a:solidFill>
              </a:rPr>
              <a:t> </a:t>
            </a:r>
            <a:r>
              <a:rPr sz="2700" spc="-10" dirty="0">
                <a:solidFill>
                  <a:srgbClr val="6C276A"/>
                </a:solidFill>
              </a:rPr>
              <a:t>«ФУНКЦИОНАЛЬНАЯ</a:t>
            </a:r>
            <a:r>
              <a:rPr sz="2700" spc="40" dirty="0">
                <a:solidFill>
                  <a:srgbClr val="6C276A"/>
                </a:solidFill>
              </a:rPr>
              <a:t> </a:t>
            </a:r>
            <a:r>
              <a:rPr sz="2700" spc="-20" dirty="0">
                <a:solidFill>
                  <a:srgbClr val="6C276A"/>
                </a:solidFill>
              </a:rPr>
              <a:t>ГРАМОТНОСТЬ.</a:t>
            </a:r>
            <a:r>
              <a:rPr sz="2700" dirty="0">
                <a:solidFill>
                  <a:srgbClr val="6C276A"/>
                </a:solidFill>
              </a:rPr>
              <a:t> </a:t>
            </a:r>
            <a:r>
              <a:rPr sz="2700" spc="-10" dirty="0">
                <a:solidFill>
                  <a:srgbClr val="6C276A"/>
                </a:solidFill>
              </a:rPr>
              <a:t>УЧИМСЯ </a:t>
            </a:r>
            <a:r>
              <a:rPr sz="2700" spc="-5" dirty="0">
                <a:solidFill>
                  <a:srgbClr val="6C276A"/>
                </a:solidFill>
              </a:rPr>
              <a:t>ДЛЯ</a:t>
            </a:r>
            <a:r>
              <a:rPr sz="2700" spc="5" dirty="0">
                <a:solidFill>
                  <a:srgbClr val="6C276A"/>
                </a:solidFill>
              </a:rPr>
              <a:t> </a:t>
            </a:r>
            <a:r>
              <a:rPr sz="2700" dirty="0">
                <a:solidFill>
                  <a:srgbClr val="6C276A"/>
                </a:solidFill>
              </a:rPr>
              <a:t>ЖИЗНИ» </a:t>
            </a:r>
            <a:r>
              <a:rPr sz="2700" spc="-595" dirty="0">
                <a:solidFill>
                  <a:srgbClr val="6C276A"/>
                </a:solidFill>
              </a:rPr>
              <a:t> </a:t>
            </a:r>
            <a:r>
              <a:rPr sz="2700" spc="-10" dirty="0">
                <a:solidFill>
                  <a:srgbClr val="6C276A"/>
                </a:solidFill>
              </a:rPr>
              <a:t>ПРОЕКТ</a:t>
            </a:r>
            <a:r>
              <a:rPr sz="2700" spc="-5" dirty="0">
                <a:solidFill>
                  <a:srgbClr val="6C276A"/>
                </a:solidFill>
              </a:rPr>
              <a:t> </a:t>
            </a:r>
            <a:r>
              <a:rPr sz="2700" spc="-20" dirty="0">
                <a:solidFill>
                  <a:srgbClr val="6C276A"/>
                </a:solidFill>
              </a:rPr>
              <a:t>ИНСТИТУТА</a:t>
            </a:r>
            <a:r>
              <a:rPr sz="2700" spc="10" dirty="0">
                <a:solidFill>
                  <a:srgbClr val="6C276A"/>
                </a:solidFill>
              </a:rPr>
              <a:t> </a:t>
            </a:r>
            <a:r>
              <a:rPr sz="2700" spc="-40" dirty="0">
                <a:solidFill>
                  <a:srgbClr val="6C276A"/>
                </a:solidFill>
              </a:rPr>
              <a:t>СТРАТЕГИИ</a:t>
            </a:r>
            <a:r>
              <a:rPr sz="2700" spc="-20" dirty="0">
                <a:solidFill>
                  <a:srgbClr val="6C276A"/>
                </a:solidFill>
              </a:rPr>
              <a:t> </a:t>
            </a:r>
            <a:r>
              <a:rPr sz="2700" spc="-25" dirty="0">
                <a:solidFill>
                  <a:srgbClr val="6C276A"/>
                </a:solidFill>
              </a:rPr>
              <a:t>РАЗВИТИЯ</a:t>
            </a:r>
            <a:r>
              <a:rPr sz="2700" spc="5" dirty="0">
                <a:solidFill>
                  <a:srgbClr val="6C276A"/>
                </a:solidFill>
              </a:rPr>
              <a:t> </a:t>
            </a:r>
            <a:r>
              <a:rPr sz="2700" spc="-20" dirty="0">
                <a:solidFill>
                  <a:srgbClr val="6C276A"/>
                </a:solidFill>
              </a:rPr>
              <a:t>ОБРАЗОВАНИЯ</a:t>
            </a:r>
            <a:r>
              <a:rPr sz="2700" dirty="0">
                <a:solidFill>
                  <a:srgbClr val="6C276A"/>
                </a:solidFill>
              </a:rPr>
              <a:t> </a:t>
            </a:r>
            <a:r>
              <a:rPr sz="2700" spc="-70" dirty="0">
                <a:solidFill>
                  <a:srgbClr val="6C276A"/>
                </a:solidFill>
              </a:rPr>
              <a:t>РАО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548640" y="1476755"/>
            <a:ext cx="1475740" cy="1252855"/>
            <a:chOff x="548640" y="1476755"/>
            <a:chExt cx="1475740" cy="1252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331" y="1737359"/>
              <a:ext cx="891540" cy="992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1476755"/>
              <a:ext cx="891540" cy="99364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0388" y="1621536"/>
            <a:ext cx="891540" cy="9936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00527" y="1574291"/>
            <a:ext cx="1411605" cy="1155700"/>
            <a:chOff x="2700527" y="1574291"/>
            <a:chExt cx="1411605" cy="11557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0211" y="1737359"/>
              <a:ext cx="891539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0527" y="1574291"/>
              <a:ext cx="891539" cy="99212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7188" y="1539239"/>
            <a:ext cx="890015" cy="9936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79080" y="1621536"/>
            <a:ext cx="891540" cy="9936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6884" y="1621536"/>
            <a:ext cx="891539" cy="99364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39572" y="2803017"/>
            <a:ext cx="974725" cy="3816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2545" marR="5080" indent="-30480">
              <a:lnSpc>
                <a:spcPct val="80000"/>
              </a:lnSpc>
              <a:spcBef>
                <a:spcPts val="405"/>
              </a:spcBef>
            </a:pPr>
            <a:r>
              <a:rPr sz="1300" b="1" spc="-15" dirty="0">
                <a:latin typeface="Calibri"/>
                <a:cs typeface="Calibri"/>
              </a:rPr>
              <a:t>Ч</a:t>
            </a:r>
            <a:r>
              <a:rPr sz="1300" b="1" spc="-5" dirty="0">
                <a:latin typeface="Calibri"/>
                <a:cs typeface="Calibri"/>
              </a:rPr>
              <a:t>ит</a:t>
            </a:r>
            <a:r>
              <a:rPr sz="1300" b="1" spc="-15" dirty="0">
                <a:latin typeface="Calibri"/>
                <a:cs typeface="Calibri"/>
              </a:rPr>
              <a:t>а</a:t>
            </a:r>
            <a:r>
              <a:rPr sz="1300" b="1" spc="-20" dirty="0">
                <a:latin typeface="Calibri"/>
                <a:cs typeface="Calibri"/>
              </a:rPr>
              <a:t>т</a:t>
            </a:r>
            <a:r>
              <a:rPr sz="1300" b="1" spc="-35" dirty="0">
                <a:latin typeface="Calibri"/>
                <a:cs typeface="Calibri"/>
              </a:rPr>
              <a:t>е</a:t>
            </a:r>
            <a:r>
              <a:rPr sz="1300" b="1" spc="-5" dirty="0">
                <a:latin typeface="Calibri"/>
                <a:cs typeface="Calibri"/>
              </a:rPr>
              <a:t>ль</a:t>
            </a:r>
            <a:r>
              <a:rPr sz="1300" b="1" spc="-10" dirty="0">
                <a:latin typeface="Calibri"/>
                <a:cs typeface="Calibri"/>
              </a:rPr>
              <a:t>с</a:t>
            </a:r>
            <a:r>
              <a:rPr sz="1300" b="1" spc="-25" dirty="0">
                <a:latin typeface="Calibri"/>
                <a:cs typeface="Calibri"/>
              </a:rPr>
              <a:t>к</a:t>
            </a:r>
            <a:r>
              <a:rPr sz="1300" b="1" spc="-10" dirty="0">
                <a:latin typeface="Calibri"/>
                <a:cs typeface="Calibri"/>
              </a:rPr>
              <a:t>а</a:t>
            </a:r>
            <a:r>
              <a:rPr sz="1300" b="1" spc="-5" dirty="0">
                <a:latin typeface="Calibri"/>
                <a:cs typeface="Calibri"/>
              </a:rPr>
              <a:t>я  </a:t>
            </a:r>
            <a:r>
              <a:rPr sz="1300" b="1" spc="-10" dirty="0">
                <a:latin typeface="Calibri"/>
                <a:cs typeface="Calibri"/>
              </a:rPr>
              <a:t>грамотность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8411" y="2794254"/>
            <a:ext cx="1220470" cy="3816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65100" marR="5080" indent="-152400">
              <a:lnSpc>
                <a:spcPct val="80000"/>
              </a:lnSpc>
              <a:spcBef>
                <a:spcPts val="405"/>
              </a:spcBef>
            </a:pPr>
            <a:r>
              <a:rPr sz="1300" b="1" spc="-15" dirty="0">
                <a:latin typeface="Calibri"/>
                <a:cs typeface="Calibri"/>
              </a:rPr>
              <a:t>М</a:t>
            </a:r>
            <a:r>
              <a:rPr sz="1300" b="1" spc="-10" dirty="0">
                <a:latin typeface="Calibri"/>
                <a:cs typeface="Calibri"/>
              </a:rPr>
              <a:t>а</a:t>
            </a:r>
            <a:r>
              <a:rPr sz="1300" b="1" spc="-20" dirty="0">
                <a:latin typeface="Calibri"/>
                <a:cs typeface="Calibri"/>
              </a:rPr>
              <a:t>т</a:t>
            </a:r>
            <a:r>
              <a:rPr sz="1300" b="1" spc="-25" dirty="0">
                <a:latin typeface="Calibri"/>
                <a:cs typeface="Calibri"/>
              </a:rPr>
              <a:t>е</a:t>
            </a:r>
            <a:r>
              <a:rPr sz="1300" b="1" spc="-10" dirty="0">
                <a:latin typeface="Calibri"/>
                <a:cs typeface="Calibri"/>
              </a:rPr>
              <a:t>ма</a:t>
            </a:r>
            <a:r>
              <a:rPr sz="1300" b="1" spc="-5" dirty="0">
                <a:latin typeface="Calibri"/>
                <a:cs typeface="Calibri"/>
              </a:rPr>
              <a:t>тиче</a:t>
            </a:r>
            <a:r>
              <a:rPr sz="1300" b="1" spc="-10" dirty="0">
                <a:latin typeface="Calibri"/>
                <a:cs typeface="Calibri"/>
              </a:rPr>
              <a:t>с</a:t>
            </a:r>
            <a:r>
              <a:rPr sz="1300" b="1" spc="-25" dirty="0">
                <a:latin typeface="Calibri"/>
                <a:cs typeface="Calibri"/>
              </a:rPr>
              <a:t>к</a:t>
            </a:r>
            <a:r>
              <a:rPr sz="1300" b="1" spc="-10" dirty="0">
                <a:latin typeface="Calibri"/>
                <a:cs typeface="Calibri"/>
              </a:rPr>
              <a:t>а</a:t>
            </a:r>
            <a:r>
              <a:rPr sz="1300" b="1" spc="-5" dirty="0">
                <a:latin typeface="Calibri"/>
                <a:cs typeface="Calibri"/>
              </a:rPr>
              <a:t>я  </a:t>
            </a:r>
            <a:r>
              <a:rPr sz="1300" b="1" spc="-10" dirty="0">
                <a:latin typeface="Calibri"/>
                <a:cs typeface="Calibri"/>
              </a:rPr>
              <a:t>грамотность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82744" y="2794254"/>
            <a:ext cx="1207135" cy="3816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05"/>
              </a:spcBef>
            </a:pPr>
            <a:r>
              <a:rPr sz="1300" b="1" spc="-30" dirty="0">
                <a:latin typeface="Calibri"/>
                <a:cs typeface="Calibri"/>
              </a:rPr>
              <a:t>Е</a:t>
            </a:r>
            <a:r>
              <a:rPr sz="1300" b="1" spc="-10" dirty="0">
                <a:latin typeface="Calibri"/>
                <a:cs typeface="Calibri"/>
              </a:rPr>
              <a:t>с</a:t>
            </a:r>
            <a:r>
              <a:rPr sz="1300" b="1" spc="-25" dirty="0">
                <a:latin typeface="Calibri"/>
                <a:cs typeface="Calibri"/>
              </a:rPr>
              <a:t>т</a:t>
            </a:r>
            <a:r>
              <a:rPr sz="1300" b="1" spc="-10" dirty="0">
                <a:latin typeface="Calibri"/>
                <a:cs typeface="Calibri"/>
              </a:rPr>
              <a:t>ест</a:t>
            </a:r>
            <a:r>
              <a:rPr sz="1300" b="1" spc="-15" dirty="0">
                <a:latin typeface="Calibri"/>
                <a:cs typeface="Calibri"/>
              </a:rPr>
              <a:t>в</a:t>
            </a:r>
            <a:r>
              <a:rPr sz="1300" b="1" spc="-10" dirty="0">
                <a:latin typeface="Calibri"/>
                <a:cs typeface="Calibri"/>
              </a:rPr>
              <a:t>еннон</a:t>
            </a:r>
            <a:r>
              <a:rPr sz="1300" b="1" spc="-20" dirty="0">
                <a:latin typeface="Calibri"/>
                <a:cs typeface="Calibri"/>
              </a:rPr>
              <a:t>а</a:t>
            </a:r>
            <a:r>
              <a:rPr sz="1300" b="1" spc="-5" dirty="0">
                <a:latin typeface="Calibri"/>
                <a:cs typeface="Calibri"/>
              </a:rPr>
              <a:t>уч  </a:t>
            </a:r>
            <a:r>
              <a:rPr sz="1300" b="1" spc="-10" dirty="0">
                <a:latin typeface="Calibri"/>
                <a:cs typeface="Calibri"/>
              </a:rPr>
              <a:t>ная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грамотность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1440" y="2795142"/>
            <a:ext cx="915035" cy="38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405"/>
              </a:lnSpc>
              <a:spcBef>
                <a:spcPts val="95"/>
              </a:spcBef>
            </a:pPr>
            <a:r>
              <a:rPr sz="1300" b="1" spc="-10" dirty="0">
                <a:latin typeface="Calibri"/>
                <a:cs typeface="Calibri"/>
              </a:rPr>
              <a:t>Финансовая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05"/>
              </a:lnSpc>
            </a:pPr>
            <a:r>
              <a:rPr sz="1300" b="1" spc="-10" dirty="0">
                <a:latin typeface="Calibri"/>
                <a:cs typeface="Calibri"/>
              </a:rPr>
              <a:t>г</a:t>
            </a:r>
            <a:r>
              <a:rPr sz="1300" b="1" spc="-5" dirty="0">
                <a:latin typeface="Calibri"/>
                <a:cs typeface="Calibri"/>
              </a:rPr>
              <a:t>р</a:t>
            </a:r>
            <a:r>
              <a:rPr sz="1300" b="1" spc="-15" dirty="0">
                <a:latin typeface="Calibri"/>
                <a:cs typeface="Calibri"/>
              </a:rPr>
              <a:t>а</a:t>
            </a:r>
            <a:r>
              <a:rPr sz="1300" b="1" spc="-10" dirty="0">
                <a:latin typeface="Calibri"/>
                <a:cs typeface="Calibri"/>
              </a:rPr>
              <a:t>мо</a:t>
            </a:r>
            <a:r>
              <a:rPr sz="1300" b="1" spc="-5" dirty="0">
                <a:latin typeface="Calibri"/>
                <a:cs typeface="Calibri"/>
              </a:rPr>
              <a:t>тн</a:t>
            </a:r>
            <a:r>
              <a:rPr sz="1300" b="1" spc="-10" dirty="0">
                <a:latin typeface="Calibri"/>
                <a:cs typeface="Calibri"/>
              </a:rPr>
              <a:t>ос</a:t>
            </a:r>
            <a:r>
              <a:rPr sz="1300" b="1" spc="-15" dirty="0">
                <a:latin typeface="Calibri"/>
                <a:cs typeface="Calibri"/>
              </a:rPr>
              <a:t>т</a:t>
            </a:r>
            <a:r>
              <a:rPr sz="1300" b="1" spc="-5" dirty="0">
                <a:latin typeface="Calibri"/>
                <a:cs typeface="Calibri"/>
              </a:rPr>
              <a:t>ь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9550" y="2773806"/>
            <a:ext cx="991235" cy="3816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54610">
              <a:lnSpc>
                <a:spcPts val="1250"/>
              </a:lnSpc>
              <a:spcBef>
                <a:spcPts val="395"/>
              </a:spcBef>
            </a:pPr>
            <a:r>
              <a:rPr sz="1300" b="1" spc="-20" dirty="0">
                <a:latin typeface="Calibri"/>
                <a:cs typeface="Calibri"/>
              </a:rPr>
              <a:t>Глобальные 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spc="-35" dirty="0">
                <a:latin typeface="Calibri"/>
                <a:cs typeface="Calibri"/>
              </a:rPr>
              <a:t>к</a:t>
            </a:r>
            <a:r>
              <a:rPr sz="1300" b="1" spc="-5" dirty="0">
                <a:latin typeface="Calibri"/>
                <a:cs typeface="Calibri"/>
              </a:rPr>
              <a:t>омпе</a:t>
            </a:r>
            <a:r>
              <a:rPr sz="1300" b="1" spc="-20" dirty="0">
                <a:latin typeface="Calibri"/>
                <a:cs typeface="Calibri"/>
              </a:rPr>
              <a:t>т</a:t>
            </a:r>
            <a:r>
              <a:rPr sz="1300" b="1" spc="-10" dirty="0">
                <a:latin typeface="Calibri"/>
                <a:cs typeface="Calibri"/>
              </a:rPr>
              <a:t>ен</a:t>
            </a:r>
            <a:r>
              <a:rPr sz="1300" b="1" spc="-5" dirty="0">
                <a:latin typeface="Calibri"/>
                <a:cs typeface="Calibri"/>
              </a:rPr>
              <a:t>ции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62998" y="2758186"/>
            <a:ext cx="866775" cy="3816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6830" marR="5080" indent="-24765">
              <a:lnSpc>
                <a:spcPct val="80000"/>
              </a:lnSpc>
              <a:spcBef>
                <a:spcPts val="405"/>
              </a:spcBef>
            </a:pPr>
            <a:r>
              <a:rPr sz="1300" b="1" spc="-5" dirty="0">
                <a:latin typeface="Calibri"/>
                <a:cs typeface="Calibri"/>
              </a:rPr>
              <a:t>Кре</a:t>
            </a:r>
            <a:r>
              <a:rPr sz="1300" b="1" spc="-15" dirty="0">
                <a:latin typeface="Calibri"/>
                <a:cs typeface="Calibri"/>
              </a:rPr>
              <a:t>а</a:t>
            </a:r>
            <a:r>
              <a:rPr sz="1300" b="1" spc="-5" dirty="0">
                <a:latin typeface="Calibri"/>
                <a:cs typeface="Calibri"/>
              </a:rPr>
              <a:t>ти</a:t>
            </a:r>
            <a:r>
              <a:rPr sz="1300" b="1" spc="-15" dirty="0">
                <a:latin typeface="Calibri"/>
                <a:cs typeface="Calibri"/>
              </a:rPr>
              <a:t>в</a:t>
            </a:r>
            <a:r>
              <a:rPr sz="1300" b="1" spc="-10" dirty="0">
                <a:latin typeface="Calibri"/>
                <a:cs typeface="Calibri"/>
              </a:rPr>
              <a:t>ное  мышление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291" y="3486122"/>
            <a:ext cx="11142345" cy="32861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265"/>
              </a:spcBef>
              <a:buFont typeface="Microsoft Sans Serif"/>
              <a:buChar char="•"/>
              <a:tabLst>
                <a:tab pos="280670" algn="l"/>
                <a:tab pos="281305" algn="l"/>
              </a:tabLst>
            </a:pP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направлено</a:t>
            </a:r>
            <a:r>
              <a:rPr sz="2200" b="1" spc="4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на</a:t>
            </a:r>
            <a:r>
              <a:rPr sz="2200" b="1" spc="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формирование</a:t>
            </a:r>
            <a:r>
              <a:rPr sz="2200" b="1" spc="5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умения</a:t>
            </a:r>
            <a:r>
              <a:rPr sz="2200" b="1" spc="2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применять</a:t>
            </a:r>
            <a:r>
              <a:rPr sz="2200" b="1" spc="2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в</a:t>
            </a:r>
            <a:r>
              <a:rPr sz="2200" b="1" spc="2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жизни</a:t>
            </a:r>
            <a:r>
              <a:rPr sz="2200" b="1" spc="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знания,</a:t>
            </a:r>
            <a:r>
              <a:rPr sz="2200" b="1" spc="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полученные</a:t>
            </a:r>
            <a:r>
              <a:rPr sz="2200" b="1" spc="5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в</a:t>
            </a:r>
            <a:r>
              <a:rPr sz="2200" b="1" spc="1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94690"/>
                </a:solidFill>
                <a:latin typeface="Calibri"/>
                <a:cs typeface="Calibri"/>
              </a:rPr>
              <a:t>школе</a:t>
            </a:r>
            <a:endParaRPr sz="2200">
              <a:latin typeface="Calibri"/>
              <a:cs typeface="Calibri"/>
            </a:endParaRPr>
          </a:p>
          <a:p>
            <a:pPr marL="280670" indent="-268605">
              <a:lnSpc>
                <a:spcPts val="2375"/>
              </a:lnSpc>
              <a:spcBef>
                <a:spcPts val="170"/>
              </a:spcBef>
              <a:buFont typeface="Microsoft Sans Serif"/>
              <a:buChar char="•"/>
              <a:tabLst>
                <a:tab pos="280670" algn="l"/>
                <a:tab pos="281305" algn="l"/>
              </a:tabLst>
            </a:pPr>
            <a:r>
              <a:rPr sz="2200" b="1" spc="-15" dirty="0">
                <a:solidFill>
                  <a:srgbClr val="294690"/>
                </a:solidFill>
                <a:latin typeface="Calibri"/>
                <a:cs typeface="Calibri"/>
              </a:rPr>
              <a:t>предлагает</a:t>
            </a:r>
            <a:r>
              <a:rPr sz="2200" b="1" spc="5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обучающие</a:t>
            </a:r>
            <a:r>
              <a:rPr sz="2200" b="1" spc="7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и</a:t>
            </a:r>
            <a:r>
              <a:rPr sz="2200" b="1" spc="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тренировочные</a:t>
            </a:r>
            <a:r>
              <a:rPr sz="2200" b="1" spc="6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задания,</a:t>
            </a:r>
            <a:r>
              <a:rPr sz="2200" b="1" spc="2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основанные</a:t>
            </a:r>
            <a:r>
              <a:rPr sz="2200" b="1" spc="5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на</a:t>
            </a:r>
            <a:r>
              <a:rPr sz="2200" b="1" spc="1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реальных</a:t>
            </a:r>
            <a:r>
              <a:rPr sz="2200" b="1" spc="4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жизненных</a:t>
            </a:r>
            <a:endParaRPr sz="2200">
              <a:latin typeface="Calibri"/>
              <a:cs typeface="Calibri"/>
            </a:endParaRPr>
          </a:p>
          <a:p>
            <a:pPr marL="280670">
              <a:lnSpc>
                <a:spcPts val="2375"/>
              </a:lnSpc>
            </a:pP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ситуациях</a:t>
            </a:r>
            <a:endParaRPr sz="2200">
              <a:latin typeface="Calibri"/>
              <a:cs typeface="Calibri"/>
            </a:endParaRPr>
          </a:p>
          <a:p>
            <a:pPr marL="280670" indent="-268605">
              <a:lnSpc>
                <a:spcPct val="100000"/>
              </a:lnSpc>
              <a:spcBef>
                <a:spcPts val="180"/>
              </a:spcBef>
              <a:buFont typeface="Microsoft Sans Serif"/>
              <a:buChar char="•"/>
              <a:tabLst>
                <a:tab pos="280670" algn="l"/>
                <a:tab pos="281305" algn="l"/>
              </a:tabLst>
            </a:pP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рассчитано</a:t>
            </a:r>
            <a:r>
              <a:rPr sz="2200" b="1" spc="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на</a:t>
            </a:r>
            <a:r>
              <a:rPr sz="2200" b="1" spc="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обучающихся</a:t>
            </a:r>
            <a:r>
              <a:rPr sz="2200" b="1" spc="5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10—15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лет</a:t>
            </a:r>
            <a:endParaRPr sz="2200">
              <a:latin typeface="Calibri"/>
              <a:cs typeface="Calibri"/>
            </a:endParaRPr>
          </a:p>
          <a:p>
            <a:pPr marL="280670" indent="-268605">
              <a:lnSpc>
                <a:spcPts val="2375"/>
              </a:lnSpc>
              <a:spcBef>
                <a:spcPts val="165"/>
              </a:spcBef>
              <a:buFont typeface="Microsoft Sans Serif"/>
              <a:buChar char="•"/>
              <a:tabLst>
                <a:tab pos="280670" algn="l"/>
                <a:tab pos="281305" algn="l"/>
              </a:tabLst>
            </a:pPr>
            <a:r>
              <a:rPr sz="2200" b="1" spc="-20" dirty="0">
                <a:solidFill>
                  <a:srgbClr val="294690"/>
                </a:solidFill>
                <a:latin typeface="Calibri"/>
                <a:cs typeface="Calibri"/>
              </a:rPr>
              <a:t>содержит</a:t>
            </a:r>
            <a:r>
              <a:rPr sz="2200" b="1" spc="4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развернутые</a:t>
            </a:r>
            <a:r>
              <a:rPr sz="2200" b="1" spc="3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описания</a:t>
            </a:r>
            <a:r>
              <a:rPr sz="2200" b="1" spc="3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особенностей</a:t>
            </a:r>
            <a:r>
              <a:rPr sz="2200" b="1" spc="7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оценки</a:t>
            </a:r>
            <a:r>
              <a:rPr sz="2200" b="1" spc="3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заданий</a:t>
            </a:r>
            <a:r>
              <a:rPr sz="2200" b="1" spc="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и</a:t>
            </a:r>
            <a:r>
              <a:rPr sz="2200" b="1" spc="1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рекомендации</a:t>
            </a:r>
            <a:r>
              <a:rPr sz="2200" b="1" spc="3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по</a:t>
            </a:r>
            <a:r>
              <a:rPr sz="2200" b="1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их</a:t>
            </a:r>
            <a:endParaRPr sz="2200">
              <a:latin typeface="Calibri"/>
              <a:cs typeface="Calibri"/>
            </a:endParaRPr>
          </a:p>
          <a:p>
            <a:pPr marL="280670">
              <a:lnSpc>
                <a:spcPts val="2375"/>
              </a:lnSpc>
            </a:pP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использованию</a:t>
            </a:r>
            <a:endParaRPr sz="2200">
              <a:latin typeface="Calibri"/>
              <a:cs typeface="Calibri"/>
            </a:endParaRPr>
          </a:p>
          <a:p>
            <a:pPr marL="280670" indent="-268605">
              <a:lnSpc>
                <a:spcPct val="100000"/>
              </a:lnSpc>
              <a:spcBef>
                <a:spcPts val="170"/>
              </a:spcBef>
              <a:buFont typeface="Microsoft Sans Serif"/>
              <a:buChar char="•"/>
              <a:tabLst>
                <a:tab pos="280670" algn="l"/>
                <a:tab pos="281305" algn="l"/>
              </a:tabLst>
            </a:pPr>
            <a:r>
              <a:rPr sz="2200" b="1" spc="-20" dirty="0">
                <a:solidFill>
                  <a:srgbClr val="294690"/>
                </a:solidFill>
                <a:latin typeface="Calibri"/>
                <a:cs typeface="Calibri"/>
              </a:rPr>
              <a:t>содержит</a:t>
            </a:r>
            <a:r>
              <a:rPr sz="2200" b="1" spc="5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комплекс</a:t>
            </a:r>
            <a:r>
              <a:rPr sz="2200" b="1" spc="4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задач</a:t>
            </a:r>
            <a:r>
              <a:rPr sz="2200" b="1" spc="1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для</a:t>
            </a:r>
            <a:r>
              <a:rPr sz="2200" b="1" spc="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самостоятельного</a:t>
            </a:r>
            <a:r>
              <a:rPr sz="2200" b="1" spc="7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или</a:t>
            </a:r>
            <a:r>
              <a:rPr sz="2200" b="1" spc="3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94690"/>
                </a:solidFill>
                <a:latin typeface="Calibri"/>
                <a:cs typeface="Calibri"/>
              </a:rPr>
              <a:t>коллективного</a:t>
            </a:r>
            <a:r>
              <a:rPr sz="2200" b="1" spc="6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выполнения</a:t>
            </a:r>
            <a:endParaRPr sz="2200">
              <a:latin typeface="Calibri"/>
              <a:cs typeface="Calibri"/>
            </a:endParaRPr>
          </a:p>
          <a:p>
            <a:pPr marL="280670" indent="-268605">
              <a:lnSpc>
                <a:spcPct val="100000"/>
              </a:lnSpc>
              <a:spcBef>
                <a:spcPts val="180"/>
              </a:spcBef>
              <a:buFont typeface="Microsoft Sans Serif"/>
              <a:buChar char="•"/>
              <a:tabLst>
                <a:tab pos="280670" algn="l"/>
                <a:tab pos="281305" algn="l"/>
              </a:tabLst>
            </a:pPr>
            <a:r>
              <a:rPr sz="2200" b="1" spc="-15" dirty="0">
                <a:solidFill>
                  <a:srgbClr val="294690"/>
                </a:solidFill>
                <a:latin typeface="Calibri"/>
                <a:cs typeface="Calibri"/>
              </a:rPr>
              <a:t>приводятся</a:t>
            </a:r>
            <a:r>
              <a:rPr sz="2200" b="1" spc="4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комментарии,</a:t>
            </a:r>
            <a:r>
              <a:rPr sz="2200" b="1" spc="5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94690"/>
                </a:solidFill>
                <a:latin typeface="Calibri"/>
                <a:cs typeface="Calibri"/>
              </a:rPr>
              <a:t>предполагаемые</a:t>
            </a:r>
            <a:r>
              <a:rPr sz="2200" b="1" spc="6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ответы</a:t>
            </a:r>
            <a:r>
              <a:rPr sz="2200" b="1" spc="3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94690"/>
                </a:solidFill>
                <a:latin typeface="Calibri"/>
                <a:cs typeface="Calibri"/>
              </a:rPr>
              <a:t>и</a:t>
            </a:r>
            <a:r>
              <a:rPr sz="2200" b="1" spc="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критерии</a:t>
            </a:r>
            <a:r>
              <a:rPr sz="2200" b="1" spc="3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94690"/>
                </a:solidFill>
                <a:latin typeface="Calibri"/>
                <a:cs typeface="Calibri"/>
              </a:rPr>
              <a:t>оценивания</a:t>
            </a:r>
            <a:endParaRPr sz="2200">
              <a:latin typeface="Calibri"/>
              <a:cs typeface="Calibri"/>
            </a:endParaRPr>
          </a:p>
          <a:p>
            <a:pPr marL="560514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Calibri"/>
                <a:cs typeface="Calibri"/>
              </a:rPr>
              <a:t>©</a:t>
            </a:r>
            <a:r>
              <a:rPr sz="1800" spc="-25" dirty="0">
                <a:latin typeface="Calibri"/>
                <a:cs typeface="Calibri"/>
              </a:rPr>
              <a:t> АО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«Издательство</a:t>
            </a:r>
            <a:endParaRPr sz="1800">
              <a:latin typeface="Calibri"/>
              <a:cs typeface="Calibri"/>
            </a:endParaRPr>
          </a:p>
          <a:p>
            <a:pPr marL="560514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«Просвещение»,</a:t>
            </a:r>
            <a:r>
              <a:rPr sz="1800" dirty="0">
                <a:latin typeface="Calibri"/>
                <a:cs typeface="Calibri"/>
              </a:rPr>
              <a:t> 2020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1997" y="17948"/>
            <a:ext cx="1218353" cy="165759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5333" spc="-40" dirty="0"/>
              <a:t>P</a:t>
            </a:r>
            <a:r>
              <a:rPr sz="5333" spc="-13" dirty="0"/>
              <a:t>I</a:t>
            </a:r>
            <a:r>
              <a:rPr sz="5333" spc="-73" dirty="0"/>
              <a:t>S</a:t>
            </a:r>
            <a:r>
              <a:rPr sz="5333" spc="-7" dirty="0"/>
              <a:t>A</a:t>
            </a:r>
            <a:endParaRPr sz="5333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442" y="751331"/>
            <a:ext cx="9611868" cy="61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642" y="360680"/>
            <a:ext cx="6838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Механизм</a:t>
            </a:r>
            <a:r>
              <a:rPr spc="-50" dirty="0"/>
              <a:t> </a:t>
            </a:r>
            <a:r>
              <a:rPr spc="-10" dirty="0"/>
              <a:t>взаимодействия</a:t>
            </a:r>
            <a:r>
              <a:rPr spc="-30" dirty="0"/>
              <a:t> </a:t>
            </a:r>
            <a:r>
              <a:rPr spc="-5" dirty="0"/>
              <a:t>двух</a:t>
            </a:r>
            <a:r>
              <a:rPr spc="-35" dirty="0"/>
              <a:t> </a:t>
            </a:r>
            <a:r>
              <a:rPr spc="-5" dirty="0"/>
              <a:t>миров</a:t>
            </a:r>
          </a:p>
        </p:txBody>
      </p:sp>
      <p:sp>
        <p:nvSpPr>
          <p:cNvPr id="3" name="object 3"/>
          <p:cNvSpPr/>
          <p:nvPr/>
        </p:nvSpPr>
        <p:spPr>
          <a:xfrm>
            <a:off x="843648" y="2329359"/>
            <a:ext cx="3439160" cy="1084580"/>
          </a:xfrm>
          <a:custGeom>
            <a:avLst/>
            <a:gdLst/>
            <a:ahLst/>
            <a:cxnLst/>
            <a:rect l="l" t="t" r="r" b="b"/>
            <a:pathLst>
              <a:path w="3439160" h="1084579">
                <a:moveTo>
                  <a:pt x="0" y="180738"/>
                </a:moveTo>
                <a:lnTo>
                  <a:pt x="5848" y="139259"/>
                </a:lnTo>
                <a:lnTo>
                  <a:pt x="22509" y="101202"/>
                </a:lnTo>
                <a:lnTo>
                  <a:pt x="48651" y="67645"/>
                </a:lnTo>
                <a:lnTo>
                  <a:pt x="82944" y="39668"/>
                </a:lnTo>
                <a:lnTo>
                  <a:pt x="124060" y="18349"/>
                </a:lnTo>
                <a:lnTo>
                  <a:pt x="170668" y="4767"/>
                </a:lnTo>
                <a:lnTo>
                  <a:pt x="221439" y="0"/>
                </a:lnTo>
                <a:lnTo>
                  <a:pt x="3217294" y="0"/>
                </a:lnTo>
                <a:lnTo>
                  <a:pt x="3268123" y="4767"/>
                </a:lnTo>
                <a:lnTo>
                  <a:pt x="3314772" y="18349"/>
                </a:lnTo>
                <a:lnTo>
                  <a:pt x="3355909" y="39668"/>
                </a:lnTo>
                <a:lnTo>
                  <a:pt x="3390205" y="67645"/>
                </a:lnTo>
                <a:lnTo>
                  <a:pt x="3416328" y="101202"/>
                </a:lnTo>
                <a:lnTo>
                  <a:pt x="3432947" y="139259"/>
                </a:lnTo>
                <a:lnTo>
                  <a:pt x="3438734" y="180738"/>
                </a:lnTo>
                <a:lnTo>
                  <a:pt x="3438907" y="180738"/>
                </a:lnTo>
                <a:lnTo>
                  <a:pt x="3438907" y="903691"/>
                </a:lnTo>
                <a:lnTo>
                  <a:pt x="3433057" y="945126"/>
                </a:lnTo>
                <a:lnTo>
                  <a:pt x="3416391" y="983165"/>
                </a:lnTo>
                <a:lnTo>
                  <a:pt x="3390237" y="1016724"/>
                </a:lnTo>
                <a:lnTo>
                  <a:pt x="3355923" y="1044716"/>
                </a:lnTo>
                <a:lnTo>
                  <a:pt x="3314776" y="1066055"/>
                </a:lnTo>
                <a:lnTo>
                  <a:pt x="3268124" y="1079655"/>
                </a:lnTo>
                <a:lnTo>
                  <a:pt x="3217294" y="1084430"/>
                </a:lnTo>
                <a:lnTo>
                  <a:pt x="221439" y="1084430"/>
                </a:lnTo>
                <a:lnTo>
                  <a:pt x="170668" y="1079655"/>
                </a:lnTo>
                <a:lnTo>
                  <a:pt x="124060" y="1066055"/>
                </a:lnTo>
                <a:lnTo>
                  <a:pt x="82944" y="1044716"/>
                </a:lnTo>
                <a:lnTo>
                  <a:pt x="48651" y="1016724"/>
                </a:lnTo>
                <a:lnTo>
                  <a:pt x="22509" y="983165"/>
                </a:lnTo>
                <a:lnTo>
                  <a:pt x="5848" y="945126"/>
                </a:lnTo>
                <a:lnTo>
                  <a:pt x="0" y="903691"/>
                </a:lnTo>
                <a:lnTo>
                  <a:pt x="0" y="180738"/>
                </a:lnTo>
                <a:close/>
              </a:path>
            </a:pathLst>
          </a:custGeom>
          <a:ln w="32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9391" y="2484214"/>
            <a:ext cx="1801495" cy="768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30"/>
              </a:spcBef>
            </a:pPr>
            <a:r>
              <a:rPr sz="2400" b="1" spc="35" dirty="0">
                <a:latin typeface="Arial"/>
                <a:cs typeface="Arial"/>
              </a:rPr>
              <a:t>Проблема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400" b="1" spc="25" dirty="0">
                <a:latin typeface="Arial"/>
                <a:cs typeface="Arial"/>
              </a:rPr>
              <a:t>в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к</a:t>
            </a:r>
            <a:r>
              <a:rPr sz="2400" b="1" spc="70" dirty="0">
                <a:latin typeface="Arial"/>
                <a:cs typeface="Arial"/>
              </a:rPr>
              <a:t>о</a:t>
            </a:r>
            <a:r>
              <a:rPr sz="2400" b="1" spc="-20" dirty="0">
                <a:latin typeface="Arial"/>
                <a:cs typeface="Arial"/>
              </a:rPr>
              <a:t>н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spc="25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20" dirty="0"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518" y="4891534"/>
            <a:ext cx="3439160" cy="1158875"/>
          </a:xfrm>
          <a:custGeom>
            <a:avLst/>
            <a:gdLst/>
            <a:ahLst/>
            <a:cxnLst/>
            <a:rect l="l" t="t" r="r" b="b"/>
            <a:pathLst>
              <a:path w="3439160" h="1158875">
                <a:moveTo>
                  <a:pt x="0" y="193156"/>
                </a:moveTo>
                <a:lnTo>
                  <a:pt x="6249" y="148869"/>
                </a:lnTo>
                <a:lnTo>
                  <a:pt x="24051" y="108213"/>
                </a:lnTo>
                <a:lnTo>
                  <a:pt x="51985" y="72349"/>
                </a:lnTo>
                <a:lnTo>
                  <a:pt x="88631" y="42436"/>
                </a:lnTo>
                <a:lnTo>
                  <a:pt x="132568" y="19633"/>
                </a:lnTo>
                <a:lnTo>
                  <a:pt x="182376" y="5101"/>
                </a:lnTo>
                <a:lnTo>
                  <a:pt x="236636" y="0"/>
                </a:lnTo>
                <a:lnTo>
                  <a:pt x="3202184" y="0"/>
                </a:lnTo>
                <a:lnTo>
                  <a:pt x="3256420" y="5101"/>
                </a:lnTo>
                <a:lnTo>
                  <a:pt x="3306227" y="19633"/>
                </a:lnTo>
                <a:lnTo>
                  <a:pt x="3350173" y="42436"/>
                </a:lnTo>
                <a:lnTo>
                  <a:pt x="3386828" y="72349"/>
                </a:lnTo>
                <a:lnTo>
                  <a:pt x="3414760" y="108213"/>
                </a:lnTo>
                <a:lnTo>
                  <a:pt x="3432539" y="148869"/>
                </a:lnTo>
                <a:lnTo>
                  <a:pt x="3438734" y="193156"/>
                </a:lnTo>
                <a:lnTo>
                  <a:pt x="3438907" y="193156"/>
                </a:lnTo>
                <a:lnTo>
                  <a:pt x="3438907" y="965709"/>
                </a:lnTo>
                <a:lnTo>
                  <a:pt x="3432648" y="1009995"/>
                </a:lnTo>
                <a:lnTo>
                  <a:pt x="3414823" y="1050649"/>
                </a:lnTo>
                <a:lnTo>
                  <a:pt x="3386860" y="1086510"/>
                </a:lnTo>
                <a:lnTo>
                  <a:pt x="3350187" y="1116421"/>
                </a:lnTo>
                <a:lnTo>
                  <a:pt x="3306231" y="1139220"/>
                </a:lnTo>
                <a:lnTo>
                  <a:pt x="3256421" y="1153750"/>
                </a:lnTo>
                <a:lnTo>
                  <a:pt x="3202184" y="1158851"/>
                </a:lnTo>
                <a:lnTo>
                  <a:pt x="236636" y="1158851"/>
                </a:lnTo>
                <a:lnTo>
                  <a:pt x="182376" y="1153750"/>
                </a:lnTo>
                <a:lnTo>
                  <a:pt x="132568" y="1139220"/>
                </a:lnTo>
                <a:lnTo>
                  <a:pt x="88631" y="1116421"/>
                </a:lnTo>
                <a:lnTo>
                  <a:pt x="51985" y="1086510"/>
                </a:lnTo>
                <a:lnTo>
                  <a:pt x="24051" y="1050649"/>
                </a:lnTo>
                <a:lnTo>
                  <a:pt x="6249" y="1009995"/>
                </a:lnTo>
                <a:lnTo>
                  <a:pt x="0" y="965709"/>
                </a:lnTo>
                <a:lnTo>
                  <a:pt x="0" y="193156"/>
                </a:lnTo>
                <a:close/>
              </a:path>
            </a:pathLst>
          </a:custGeom>
          <a:ln w="32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5184" y="5086860"/>
            <a:ext cx="1877060" cy="7696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1435" marR="5080" indent="-39370">
              <a:lnSpc>
                <a:spcPct val="101899"/>
              </a:lnSpc>
              <a:spcBef>
                <a:spcPts val="75"/>
              </a:spcBef>
            </a:pPr>
            <a:r>
              <a:rPr sz="2400" b="1" spc="30" dirty="0">
                <a:latin typeface="Arial"/>
                <a:cs typeface="Arial"/>
              </a:rPr>
              <a:t>Р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spc="30" dirty="0">
                <a:latin typeface="Arial"/>
                <a:cs typeface="Arial"/>
              </a:rPr>
              <a:t>з</a:t>
            </a:r>
            <a:r>
              <a:rPr sz="2400" b="1" spc="-10" dirty="0">
                <a:latin typeface="Arial"/>
                <a:cs typeface="Arial"/>
              </a:rPr>
              <a:t>у</a:t>
            </a:r>
            <a:r>
              <a:rPr sz="2400" b="1" spc="10" dirty="0">
                <a:latin typeface="Arial"/>
                <a:cs typeface="Arial"/>
              </a:rPr>
              <a:t>л</a:t>
            </a:r>
            <a:r>
              <a:rPr sz="2400" b="1" spc="55" dirty="0">
                <a:latin typeface="Arial"/>
                <a:cs typeface="Arial"/>
              </a:rPr>
              <a:t>ь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70" dirty="0">
                <a:latin typeface="Arial"/>
                <a:cs typeface="Arial"/>
              </a:rPr>
              <a:t>ы  </a:t>
            </a:r>
            <a:r>
              <a:rPr sz="2400" b="1" spc="25" dirty="0">
                <a:latin typeface="Arial"/>
                <a:cs typeface="Arial"/>
              </a:rPr>
              <a:t>в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к</a:t>
            </a:r>
            <a:r>
              <a:rPr sz="2400" b="1" spc="75" dirty="0">
                <a:latin typeface="Arial"/>
                <a:cs typeface="Arial"/>
              </a:rPr>
              <a:t>о</a:t>
            </a:r>
            <a:r>
              <a:rPr sz="2400" b="1" spc="-15" dirty="0">
                <a:latin typeface="Arial"/>
                <a:cs typeface="Arial"/>
              </a:rPr>
              <a:t>н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spc="15" dirty="0">
                <a:latin typeface="Arial"/>
                <a:cs typeface="Arial"/>
              </a:rPr>
              <a:t>к</a:t>
            </a:r>
            <a:r>
              <a:rPr sz="2400" b="1" dirty="0">
                <a:latin typeface="Arial"/>
                <a:cs typeface="Arial"/>
              </a:rPr>
              <a:t>с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20" dirty="0"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9937" y="2361254"/>
            <a:ext cx="3439160" cy="1084580"/>
          </a:xfrm>
          <a:custGeom>
            <a:avLst/>
            <a:gdLst/>
            <a:ahLst/>
            <a:cxnLst/>
            <a:rect l="l" t="t" r="r" b="b"/>
            <a:pathLst>
              <a:path w="3439159" h="1084579">
                <a:moveTo>
                  <a:pt x="0" y="180738"/>
                </a:moveTo>
                <a:lnTo>
                  <a:pt x="5840" y="139259"/>
                </a:lnTo>
                <a:lnTo>
                  <a:pt x="22481" y="101202"/>
                </a:lnTo>
                <a:lnTo>
                  <a:pt x="48601" y="67645"/>
                </a:lnTo>
                <a:lnTo>
                  <a:pt x="82879" y="39668"/>
                </a:lnTo>
                <a:lnTo>
                  <a:pt x="123992" y="18349"/>
                </a:lnTo>
                <a:lnTo>
                  <a:pt x="170619" y="4767"/>
                </a:lnTo>
                <a:lnTo>
                  <a:pt x="221439" y="0"/>
                </a:lnTo>
                <a:lnTo>
                  <a:pt x="3217207" y="0"/>
                </a:lnTo>
                <a:lnTo>
                  <a:pt x="3268036" y="4767"/>
                </a:lnTo>
                <a:lnTo>
                  <a:pt x="3314685" y="18349"/>
                </a:lnTo>
                <a:lnTo>
                  <a:pt x="3355822" y="39668"/>
                </a:lnTo>
                <a:lnTo>
                  <a:pt x="3390118" y="67645"/>
                </a:lnTo>
                <a:lnTo>
                  <a:pt x="3416241" y="101202"/>
                </a:lnTo>
                <a:lnTo>
                  <a:pt x="3432861" y="139259"/>
                </a:lnTo>
                <a:lnTo>
                  <a:pt x="3438647" y="180738"/>
                </a:lnTo>
                <a:lnTo>
                  <a:pt x="3438820" y="180738"/>
                </a:lnTo>
                <a:lnTo>
                  <a:pt x="3438820" y="903691"/>
                </a:lnTo>
                <a:lnTo>
                  <a:pt x="3432970" y="945126"/>
                </a:lnTo>
                <a:lnTo>
                  <a:pt x="3416304" y="983165"/>
                </a:lnTo>
                <a:lnTo>
                  <a:pt x="3390150" y="1016724"/>
                </a:lnTo>
                <a:lnTo>
                  <a:pt x="3355836" y="1044716"/>
                </a:lnTo>
                <a:lnTo>
                  <a:pt x="3314689" y="1066055"/>
                </a:lnTo>
                <a:lnTo>
                  <a:pt x="3268037" y="1079655"/>
                </a:lnTo>
                <a:lnTo>
                  <a:pt x="3217207" y="1084430"/>
                </a:lnTo>
                <a:lnTo>
                  <a:pt x="221439" y="1084430"/>
                </a:lnTo>
                <a:lnTo>
                  <a:pt x="170619" y="1079655"/>
                </a:lnTo>
                <a:lnTo>
                  <a:pt x="123992" y="1066055"/>
                </a:lnTo>
                <a:lnTo>
                  <a:pt x="82879" y="1044716"/>
                </a:lnTo>
                <a:lnTo>
                  <a:pt x="48601" y="1016724"/>
                </a:lnTo>
                <a:lnTo>
                  <a:pt x="22481" y="983165"/>
                </a:lnTo>
                <a:lnTo>
                  <a:pt x="5840" y="945126"/>
                </a:lnTo>
                <a:lnTo>
                  <a:pt x="0" y="903691"/>
                </a:lnTo>
                <a:lnTo>
                  <a:pt x="0" y="180738"/>
                </a:lnTo>
                <a:close/>
              </a:path>
            </a:pathLst>
          </a:custGeom>
          <a:ln w="32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01806" y="2529930"/>
            <a:ext cx="2565400" cy="7334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860"/>
              </a:lnSpc>
              <a:spcBef>
                <a:spcPts val="130"/>
              </a:spcBef>
            </a:pPr>
            <a:r>
              <a:rPr sz="2400" b="1" spc="45" dirty="0">
                <a:latin typeface="Arial"/>
                <a:cs typeface="Arial"/>
              </a:rPr>
              <a:t>М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spc="65" dirty="0">
                <a:latin typeface="Arial"/>
                <a:cs typeface="Arial"/>
              </a:rPr>
              <a:t>м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60" dirty="0">
                <a:latin typeface="Arial"/>
                <a:cs typeface="Arial"/>
              </a:rPr>
              <a:t>и</a:t>
            </a:r>
            <a:r>
              <a:rPr sz="2400" b="1" spc="35" dirty="0">
                <a:latin typeface="Arial"/>
                <a:cs typeface="Arial"/>
              </a:rPr>
              <a:t>ч</a:t>
            </a:r>
            <a:r>
              <a:rPr sz="2400" b="1" spc="-5" dirty="0">
                <a:latin typeface="Arial"/>
                <a:cs typeface="Arial"/>
              </a:rPr>
              <a:t>ес</a:t>
            </a:r>
            <a:r>
              <a:rPr sz="2400" b="1" spc="25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20" dirty="0">
                <a:latin typeface="Arial"/>
                <a:cs typeface="Arial"/>
              </a:rPr>
              <a:t>я</a:t>
            </a:r>
            <a:endParaRPr sz="2400">
              <a:latin typeface="Arial"/>
              <a:cs typeface="Arial"/>
            </a:endParaRPr>
          </a:p>
          <a:p>
            <a:pPr marL="612140">
              <a:lnSpc>
                <a:spcPts val="2680"/>
              </a:lnSpc>
            </a:pPr>
            <a:r>
              <a:rPr sz="2250" b="1" spc="10" dirty="0">
                <a:latin typeface="Arial"/>
                <a:cs typeface="Arial"/>
              </a:rPr>
              <a:t>проблема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4402" y="4891534"/>
            <a:ext cx="3439160" cy="1127125"/>
          </a:xfrm>
          <a:custGeom>
            <a:avLst/>
            <a:gdLst/>
            <a:ahLst/>
            <a:cxnLst/>
            <a:rect l="l" t="t" r="r" b="b"/>
            <a:pathLst>
              <a:path w="3439159" h="1127125">
                <a:moveTo>
                  <a:pt x="0" y="187840"/>
                </a:moveTo>
                <a:lnTo>
                  <a:pt x="6075" y="144771"/>
                </a:lnTo>
                <a:lnTo>
                  <a:pt x="23383" y="105234"/>
                </a:lnTo>
                <a:lnTo>
                  <a:pt x="50543" y="70357"/>
                </a:lnTo>
                <a:lnTo>
                  <a:pt x="86176" y="41267"/>
                </a:lnTo>
                <a:lnTo>
                  <a:pt x="128903" y="19093"/>
                </a:lnTo>
                <a:lnTo>
                  <a:pt x="177345" y="4961"/>
                </a:lnTo>
                <a:lnTo>
                  <a:pt x="230123" y="0"/>
                </a:lnTo>
                <a:lnTo>
                  <a:pt x="3208524" y="0"/>
                </a:lnTo>
                <a:lnTo>
                  <a:pt x="3261310" y="4961"/>
                </a:lnTo>
                <a:lnTo>
                  <a:pt x="3309773" y="19093"/>
                </a:lnTo>
                <a:lnTo>
                  <a:pt x="3352525" y="41267"/>
                </a:lnTo>
                <a:lnTo>
                  <a:pt x="3388176" y="70357"/>
                </a:lnTo>
                <a:lnTo>
                  <a:pt x="3415339" y="105234"/>
                </a:lnTo>
                <a:lnTo>
                  <a:pt x="3432626" y="144771"/>
                </a:lnTo>
                <a:lnTo>
                  <a:pt x="3438647" y="187840"/>
                </a:lnTo>
                <a:lnTo>
                  <a:pt x="3438820" y="187840"/>
                </a:lnTo>
                <a:lnTo>
                  <a:pt x="3438820" y="939130"/>
                </a:lnTo>
                <a:lnTo>
                  <a:pt x="3432735" y="982198"/>
                </a:lnTo>
                <a:lnTo>
                  <a:pt x="3415403" y="1021733"/>
                </a:lnTo>
                <a:lnTo>
                  <a:pt x="3388209" y="1056607"/>
                </a:lnTo>
                <a:lnTo>
                  <a:pt x="3352538" y="1085694"/>
                </a:lnTo>
                <a:lnTo>
                  <a:pt x="3309777" y="1107866"/>
                </a:lnTo>
                <a:lnTo>
                  <a:pt x="3261311" y="1121996"/>
                </a:lnTo>
                <a:lnTo>
                  <a:pt x="3208524" y="1126956"/>
                </a:lnTo>
                <a:lnTo>
                  <a:pt x="230123" y="1126956"/>
                </a:lnTo>
                <a:lnTo>
                  <a:pt x="177345" y="1121996"/>
                </a:lnTo>
                <a:lnTo>
                  <a:pt x="128903" y="1107866"/>
                </a:lnTo>
                <a:lnTo>
                  <a:pt x="86176" y="1085694"/>
                </a:lnTo>
                <a:lnTo>
                  <a:pt x="50543" y="1056607"/>
                </a:lnTo>
                <a:lnTo>
                  <a:pt x="23383" y="1021733"/>
                </a:lnTo>
                <a:lnTo>
                  <a:pt x="6075" y="982198"/>
                </a:lnTo>
                <a:lnTo>
                  <a:pt x="0" y="939130"/>
                </a:lnTo>
                <a:lnTo>
                  <a:pt x="0" y="187840"/>
                </a:lnTo>
                <a:close/>
              </a:path>
            </a:pathLst>
          </a:custGeom>
          <a:ln w="32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12477" y="5069849"/>
            <a:ext cx="2579370" cy="7696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6559" marR="5080" indent="-404495">
              <a:lnSpc>
                <a:spcPct val="101899"/>
              </a:lnSpc>
              <a:spcBef>
                <a:spcPts val="75"/>
              </a:spcBef>
            </a:pPr>
            <a:r>
              <a:rPr sz="2400" b="1" spc="45" dirty="0">
                <a:latin typeface="Arial"/>
                <a:cs typeface="Arial"/>
              </a:rPr>
              <a:t>М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spc="60" dirty="0">
                <a:latin typeface="Arial"/>
                <a:cs typeface="Arial"/>
              </a:rPr>
              <a:t>м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spc="50" dirty="0">
                <a:latin typeface="Arial"/>
                <a:cs typeface="Arial"/>
              </a:rPr>
              <a:t>т</a:t>
            </a:r>
            <a:r>
              <a:rPr sz="2400" b="1" spc="55" dirty="0">
                <a:latin typeface="Arial"/>
                <a:cs typeface="Arial"/>
              </a:rPr>
              <a:t>и</a:t>
            </a:r>
            <a:r>
              <a:rPr sz="2400" b="1" spc="35" dirty="0">
                <a:latin typeface="Arial"/>
                <a:cs typeface="Arial"/>
              </a:rPr>
              <a:t>ч</a:t>
            </a:r>
            <a:r>
              <a:rPr sz="2400" b="1" spc="-10" dirty="0">
                <a:latin typeface="Arial"/>
                <a:cs typeface="Arial"/>
              </a:rPr>
              <a:t>ес</a:t>
            </a:r>
            <a:r>
              <a:rPr sz="2400" b="1" spc="15" dirty="0">
                <a:latin typeface="Arial"/>
                <a:cs typeface="Arial"/>
              </a:rPr>
              <a:t>к</a:t>
            </a:r>
            <a:r>
              <a:rPr sz="2400" b="1" spc="65" dirty="0">
                <a:latin typeface="Arial"/>
                <a:cs typeface="Arial"/>
              </a:rPr>
              <a:t>и</a:t>
            </a:r>
            <a:r>
              <a:rPr sz="2400" b="1" spc="15" dirty="0">
                <a:latin typeface="Arial"/>
                <a:cs typeface="Arial"/>
              </a:rPr>
              <a:t>е  </a:t>
            </a:r>
            <a:r>
              <a:rPr sz="2400" b="1" spc="35" dirty="0">
                <a:latin typeface="Arial"/>
                <a:cs typeface="Arial"/>
              </a:rPr>
              <a:t>результаты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2308" y="2362813"/>
            <a:ext cx="10083800" cy="3923665"/>
            <a:chOff x="972308" y="2362813"/>
            <a:chExt cx="10083800" cy="3923665"/>
          </a:xfrm>
        </p:grpSpPr>
        <p:sp>
          <p:nvSpPr>
            <p:cNvPr id="12" name="object 12"/>
            <p:cNvSpPr/>
            <p:nvPr/>
          </p:nvSpPr>
          <p:spPr>
            <a:xfrm>
              <a:off x="4373736" y="2393149"/>
              <a:ext cx="3061335" cy="1052830"/>
            </a:xfrm>
            <a:custGeom>
              <a:avLst/>
              <a:gdLst/>
              <a:ahLst/>
              <a:cxnLst/>
              <a:rect l="l" t="t" r="r" b="b"/>
              <a:pathLst>
                <a:path w="3061334" h="1052829">
                  <a:moveTo>
                    <a:pt x="2121300" y="0"/>
                  </a:moveTo>
                  <a:lnTo>
                    <a:pt x="2121300" y="263098"/>
                  </a:lnTo>
                  <a:lnTo>
                    <a:pt x="0" y="263098"/>
                  </a:lnTo>
                  <a:lnTo>
                    <a:pt x="0" y="789294"/>
                  </a:lnTo>
                  <a:lnTo>
                    <a:pt x="2121300" y="789294"/>
                  </a:lnTo>
                  <a:lnTo>
                    <a:pt x="2121300" y="1052535"/>
                  </a:lnTo>
                  <a:lnTo>
                    <a:pt x="3061071" y="526196"/>
                  </a:lnTo>
                  <a:lnTo>
                    <a:pt x="21213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54111" y="2362813"/>
              <a:ext cx="3115310" cy="1113155"/>
            </a:xfrm>
            <a:custGeom>
              <a:avLst/>
              <a:gdLst/>
              <a:ahLst/>
              <a:cxnLst/>
              <a:rect l="l" t="t" r="r" b="b"/>
              <a:pathLst>
                <a:path w="3115309" h="1113154">
                  <a:moveTo>
                    <a:pt x="2121300" y="819630"/>
                  </a:moveTo>
                  <a:lnTo>
                    <a:pt x="2121300" y="1113064"/>
                  </a:lnTo>
                  <a:lnTo>
                    <a:pt x="2175217" y="1082870"/>
                  </a:lnTo>
                  <a:lnTo>
                    <a:pt x="2160378" y="1082870"/>
                  </a:lnTo>
                  <a:lnTo>
                    <a:pt x="2129811" y="1069687"/>
                  </a:lnTo>
                  <a:lnTo>
                    <a:pt x="2160378" y="1052567"/>
                  </a:lnTo>
                  <a:lnTo>
                    <a:pt x="2160378" y="835649"/>
                  </a:lnTo>
                  <a:lnTo>
                    <a:pt x="2140926" y="835649"/>
                  </a:lnTo>
                  <a:lnTo>
                    <a:pt x="2121300" y="819630"/>
                  </a:lnTo>
                  <a:close/>
                </a:path>
                <a:path w="3115309" h="1113154">
                  <a:moveTo>
                    <a:pt x="2160378" y="1052567"/>
                  </a:moveTo>
                  <a:lnTo>
                    <a:pt x="2129811" y="1069687"/>
                  </a:lnTo>
                  <a:lnTo>
                    <a:pt x="2160378" y="1082870"/>
                  </a:lnTo>
                  <a:lnTo>
                    <a:pt x="2160378" y="1052567"/>
                  </a:lnTo>
                  <a:close/>
                </a:path>
                <a:path w="3115309" h="1113154">
                  <a:moveTo>
                    <a:pt x="3046043" y="556532"/>
                  </a:moveTo>
                  <a:lnTo>
                    <a:pt x="2160378" y="1052567"/>
                  </a:lnTo>
                  <a:lnTo>
                    <a:pt x="2160378" y="1082870"/>
                  </a:lnTo>
                  <a:lnTo>
                    <a:pt x="2175217" y="1082870"/>
                  </a:lnTo>
                  <a:lnTo>
                    <a:pt x="3091544" y="569715"/>
                  </a:lnTo>
                  <a:lnTo>
                    <a:pt x="3069581" y="569715"/>
                  </a:lnTo>
                  <a:lnTo>
                    <a:pt x="3046043" y="556532"/>
                  </a:lnTo>
                  <a:close/>
                </a:path>
                <a:path w="3115309" h="1113154">
                  <a:moveTo>
                    <a:pt x="2121300" y="277415"/>
                  </a:moveTo>
                  <a:lnTo>
                    <a:pt x="0" y="277415"/>
                  </a:lnTo>
                  <a:lnTo>
                    <a:pt x="0" y="835649"/>
                  </a:lnTo>
                  <a:lnTo>
                    <a:pt x="2121300" y="835649"/>
                  </a:lnTo>
                  <a:lnTo>
                    <a:pt x="2121300" y="819630"/>
                  </a:lnTo>
                  <a:lnTo>
                    <a:pt x="39077" y="819630"/>
                  </a:lnTo>
                  <a:lnTo>
                    <a:pt x="19451" y="803754"/>
                  </a:lnTo>
                  <a:lnTo>
                    <a:pt x="39077" y="803754"/>
                  </a:lnTo>
                  <a:lnTo>
                    <a:pt x="39077" y="309310"/>
                  </a:lnTo>
                  <a:lnTo>
                    <a:pt x="19451" y="309310"/>
                  </a:lnTo>
                  <a:lnTo>
                    <a:pt x="39077" y="293434"/>
                  </a:lnTo>
                  <a:lnTo>
                    <a:pt x="2121300" y="293434"/>
                  </a:lnTo>
                  <a:lnTo>
                    <a:pt x="2121300" y="277415"/>
                  </a:lnTo>
                  <a:close/>
                </a:path>
                <a:path w="3115309" h="1113154">
                  <a:moveTo>
                    <a:pt x="2160378" y="803754"/>
                  </a:moveTo>
                  <a:lnTo>
                    <a:pt x="39077" y="803754"/>
                  </a:lnTo>
                  <a:lnTo>
                    <a:pt x="39077" y="819630"/>
                  </a:lnTo>
                  <a:lnTo>
                    <a:pt x="2121300" y="819630"/>
                  </a:lnTo>
                  <a:lnTo>
                    <a:pt x="2140926" y="835649"/>
                  </a:lnTo>
                  <a:lnTo>
                    <a:pt x="2160378" y="835649"/>
                  </a:lnTo>
                  <a:lnTo>
                    <a:pt x="2160378" y="803754"/>
                  </a:lnTo>
                  <a:close/>
                </a:path>
                <a:path w="3115309" h="1113154">
                  <a:moveTo>
                    <a:pt x="39077" y="803754"/>
                  </a:moveTo>
                  <a:lnTo>
                    <a:pt x="19451" y="803754"/>
                  </a:lnTo>
                  <a:lnTo>
                    <a:pt x="39077" y="819630"/>
                  </a:lnTo>
                  <a:lnTo>
                    <a:pt x="39077" y="803754"/>
                  </a:lnTo>
                  <a:close/>
                </a:path>
                <a:path w="3115309" h="1113154">
                  <a:moveTo>
                    <a:pt x="3069581" y="543349"/>
                  </a:moveTo>
                  <a:lnTo>
                    <a:pt x="3046043" y="556532"/>
                  </a:lnTo>
                  <a:lnTo>
                    <a:pt x="3069581" y="569715"/>
                  </a:lnTo>
                  <a:lnTo>
                    <a:pt x="3069581" y="543349"/>
                  </a:lnTo>
                  <a:close/>
                </a:path>
                <a:path w="3115309" h="1113154">
                  <a:moveTo>
                    <a:pt x="3091544" y="543349"/>
                  </a:moveTo>
                  <a:lnTo>
                    <a:pt x="3069581" y="543349"/>
                  </a:lnTo>
                  <a:lnTo>
                    <a:pt x="3069581" y="569715"/>
                  </a:lnTo>
                  <a:lnTo>
                    <a:pt x="3091544" y="569715"/>
                  </a:lnTo>
                  <a:lnTo>
                    <a:pt x="3115085" y="556532"/>
                  </a:lnTo>
                  <a:lnTo>
                    <a:pt x="3091544" y="543349"/>
                  </a:lnTo>
                  <a:close/>
                </a:path>
                <a:path w="3115309" h="1113154">
                  <a:moveTo>
                    <a:pt x="2175470" y="30335"/>
                  </a:moveTo>
                  <a:lnTo>
                    <a:pt x="2160378" y="30335"/>
                  </a:lnTo>
                  <a:lnTo>
                    <a:pt x="2160378" y="60497"/>
                  </a:lnTo>
                  <a:lnTo>
                    <a:pt x="3046043" y="556532"/>
                  </a:lnTo>
                  <a:lnTo>
                    <a:pt x="3069581" y="543349"/>
                  </a:lnTo>
                  <a:lnTo>
                    <a:pt x="3091544" y="543349"/>
                  </a:lnTo>
                  <a:lnTo>
                    <a:pt x="2175470" y="30335"/>
                  </a:lnTo>
                  <a:close/>
                </a:path>
                <a:path w="3115309" h="1113154">
                  <a:moveTo>
                    <a:pt x="39077" y="293434"/>
                  </a:moveTo>
                  <a:lnTo>
                    <a:pt x="19451" y="309310"/>
                  </a:lnTo>
                  <a:lnTo>
                    <a:pt x="39077" y="309310"/>
                  </a:lnTo>
                  <a:lnTo>
                    <a:pt x="39077" y="293434"/>
                  </a:lnTo>
                  <a:close/>
                </a:path>
                <a:path w="3115309" h="1113154">
                  <a:moveTo>
                    <a:pt x="2160378" y="277415"/>
                  </a:moveTo>
                  <a:lnTo>
                    <a:pt x="2140926" y="277415"/>
                  </a:lnTo>
                  <a:lnTo>
                    <a:pt x="2121300" y="293434"/>
                  </a:lnTo>
                  <a:lnTo>
                    <a:pt x="39077" y="293434"/>
                  </a:lnTo>
                  <a:lnTo>
                    <a:pt x="39077" y="309310"/>
                  </a:lnTo>
                  <a:lnTo>
                    <a:pt x="2160378" y="309310"/>
                  </a:lnTo>
                  <a:lnTo>
                    <a:pt x="2160378" y="277415"/>
                  </a:lnTo>
                  <a:close/>
                </a:path>
                <a:path w="3115309" h="1113154">
                  <a:moveTo>
                    <a:pt x="2121300" y="0"/>
                  </a:moveTo>
                  <a:lnTo>
                    <a:pt x="2121300" y="293434"/>
                  </a:lnTo>
                  <a:lnTo>
                    <a:pt x="2140926" y="277415"/>
                  </a:lnTo>
                  <a:lnTo>
                    <a:pt x="2160378" y="277415"/>
                  </a:lnTo>
                  <a:lnTo>
                    <a:pt x="2160378" y="60497"/>
                  </a:lnTo>
                  <a:lnTo>
                    <a:pt x="2129811" y="43377"/>
                  </a:lnTo>
                  <a:lnTo>
                    <a:pt x="2160378" y="30335"/>
                  </a:lnTo>
                  <a:lnTo>
                    <a:pt x="2175470" y="30335"/>
                  </a:lnTo>
                  <a:lnTo>
                    <a:pt x="2121300" y="0"/>
                  </a:lnTo>
                  <a:close/>
                </a:path>
                <a:path w="3115309" h="1113154">
                  <a:moveTo>
                    <a:pt x="2160378" y="30335"/>
                  </a:moveTo>
                  <a:lnTo>
                    <a:pt x="2129811" y="43377"/>
                  </a:lnTo>
                  <a:lnTo>
                    <a:pt x="2160378" y="60497"/>
                  </a:lnTo>
                  <a:lnTo>
                    <a:pt x="2160378" y="30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25989" y="3530737"/>
              <a:ext cx="3451860" cy="1360805"/>
            </a:xfrm>
            <a:custGeom>
              <a:avLst/>
              <a:gdLst/>
              <a:ahLst/>
              <a:cxnLst/>
              <a:rect l="l" t="t" r="r" b="b"/>
              <a:pathLst>
                <a:path w="3451859" h="1360804">
                  <a:moveTo>
                    <a:pt x="2857173" y="0"/>
                  </a:moveTo>
                  <a:lnTo>
                    <a:pt x="594499" y="0"/>
                  </a:lnTo>
                  <a:lnTo>
                    <a:pt x="594499" y="607422"/>
                  </a:lnTo>
                  <a:lnTo>
                    <a:pt x="0" y="607422"/>
                  </a:lnTo>
                  <a:lnTo>
                    <a:pt x="1725836" y="1360796"/>
                  </a:lnTo>
                  <a:lnTo>
                    <a:pt x="3451846" y="607422"/>
                  </a:lnTo>
                  <a:lnTo>
                    <a:pt x="2857173" y="607422"/>
                  </a:lnTo>
                  <a:lnTo>
                    <a:pt x="2857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48007" y="3514719"/>
              <a:ext cx="3608070" cy="1395095"/>
            </a:xfrm>
            <a:custGeom>
              <a:avLst/>
              <a:gdLst/>
              <a:ahLst/>
              <a:cxnLst/>
              <a:rect l="l" t="t" r="r" b="b"/>
              <a:pathLst>
                <a:path w="3608070" h="1395095">
                  <a:moveTo>
                    <a:pt x="653028" y="607564"/>
                  </a:moveTo>
                  <a:lnTo>
                    <a:pt x="0" y="607564"/>
                  </a:lnTo>
                  <a:lnTo>
                    <a:pt x="1803817" y="1394903"/>
                  </a:lnTo>
                  <a:lnTo>
                    <a:pt x="1877604" y="1362696"/>
                  </a:lnTo>
                  <a:lnTo>
                    <a:pt x="1794612" y="1362696"/>
                  </a:lnTo>
                  <a:lnTo>
                    <a:pt x="1803817" y="1358678"/>
                  </a:lnTo>
                  <a:lnTo>
                    <a:pt x="156037" y="639459"/>
                  </a:lnTo>
                  <a:lnTo>
                    <a:pt x="77807" y="639459"/>
                  </a:lnTo>
                  <a:lnTo>
                    <a:pt x="87186" y="609407"/>
                  </a:lnTo>
                  <a:lnTo>
                    <a:pt x="653028" y="609407"/>
                  </a:lnTo>
                  <a:lnTo>
                    <a:pt x="653028" y="607564"/>
                  </a:lnTo>
                  <a:close/>
                </a:path>
                <a:path w="3608070" h="1395095">
                  <a:moveTo>
                    <a:pt x="1803817" y="1358678"/>
                  </a:moveTo>
                  <a:lnTo>
                    <a:pt x="1794612" y="1362696"/>
                  </a:lnTo>
                  <a:lnTo>
                    <a:pt x="1813022" y="1362696"/>
                  </a:lnTo>
                  <a:lnTo>
                    <a:pt x="1803817" y="1358678"/>
                  </a:lnTo>
                  <a:close/>
                </a:path>
                <a:path w="3608070" h="1395095">
                  <a:moveTo>
                    <a:pt x="3520449" y="609407"/>
                  </a:moveTo>
                  <a:lnTo>
                    <a:pt x="1803817" y="1358678"/>
                  </a:lnTo>
                  <a:lnTo>
                    <a:pt x="1813022" y="1362696"/>
                  </a:lnTo>
                  <a:lnTo>
                    <a:pt x="1877604" y="1362696"/>
                  </a:lnTo>
                  <a:lnTo>
                    <a:pt x="3534563" y="639459"/>
                  </a:lnTo>
                  <a:lnTo>
                    <a:pt x="3529654" y="639459"/>
                  </a:lnTo>
                  <a:lnTo>
                    <a:pt x="3520449" y="609407"/>
                  </a:lnTo>
                  <a:close/>
                </a:path>
                <a:path w="3608070" h="1395095">
                  <a:moveTo>
                    <a:pt x="87186" y="609407"/>
                  </a:moveTo>
                  <a:lnTo>
                    <a:pt x="77807" y="639459"/>
                  </a:lnTo>
                  <a:lnTo>
                    <a:pt x="156037" y="639459"/>
                  </a:lnTo>
                  <a:lnTo>
                    <a:pt x="87186" y="609407"/>
                  </a:lnTo>
                  <a:close/>
                </a:path>
                <a:path w="3608070" h="1395095">
                  <a:moveTo>
                    <a:pt x="653028" y="609407"/>
                  </a:moveTo>
                  <a:lnTo>
                    <a:pt x="87186" y="609407"/>
                  </a:lnTo>
                  <a:lnTo>
                    <a:pt x="156037" y="639459"/>
                  </a:lnTo>
                  <a:lnTo>
                    <a:pt x="692106" y="639459"/>
                  </a:lnTo>
                  <a:lnTo>
                    <a:pt x="692106" y="623440"/>
                  </a:lnTo>
                  <a:lnTo>
                    <a:pt x="653028" y="623440"/>
                  </a:lnTo>
                  <a:lnTo>
                    <a:pt x="653028" y="609407"/>
                  </a:lnTo>
                  <a:close/>
                </a:path>
                <a:path w="3608070" h="1395095">
                  <a:moveTo>
                    <a:pt x="2915529" y="16018"/>
                  </a:moveTo>
                  <a:lnTo>
                    <a:pt x="2915529" y="639459"/>
                  </a:lnTo>
                  <a:lnTo>
                    <a:pt x="3451597" y="639459"/>
                  </a:lnTo>
                  <a:lnTo>
                    <a:pt x="3488297" y="623440"/>
                  </a:lnTo>
                  <a:lnTo>
                    <a:pt x="2954607" y="623440"/>
                  </a:lnTo>
                  <a:lnTo>
                    <a:pt x="2935155" y="607564"/>
                  </a:lnTo>
                  <a:lnTo>
                    <a:pt x="2954607" y="607564"/>
                  </a:lnTo>
                  <a:lnTo>
                    <a:pt x="2954607" y="31895"/>
                  </a:lnTo>
                  <a:lnTo>
                    <a:pt x="2935155" y="31895"/>
                  </a:lnTo>
                  <a:lnTo>
                    <a:pt x="2915529" y="16018"/>
                  </a:lnTo>
                  <a:close/>
                </a:path>
                <a:path w="3608070" h="1395095">
                  <a:moveTo>
                    <a:pt x="3603413" y="609407"/>
                  </a:moveTo>
                  <a:lnTo>
                    <a:pt x="3520449" y="609407"/>
                  </a:lnTo>
                  <a:lnTo>
                    <a:pt x="3529654" y="639459"/>
                  </a:lnTo>
                  <a:lnTo>
                    <a:pt x="3534563" y="639459"/>
                  </a:lnTo>
                  <a:lnTo>
                    <a:pt x="3603413" y="609407"/>
                  </a:lnTo>
                  <a:close/>
                </a:path>
                <a:path w="3608070" h="1395095">
                  <a:moveTo>
                    <a:pt x="2954607" y="0"/>
                  </a:moveTo>
                  <a:lnTo>
                    <a:pt x="653028" y="0"/>
                  </a:lnTo>
                  <a:lnTo>
                    <a:pt x="653028" y="623440"/>
                  </a:lnTo>
                  <a:lnTo>
                    <a:pt x="672480" y="607564"/>
                  </a:lnTo>
                  <a:lnTo>
                    <a:pt x="692106" y="607564"/>
                  </a:lnTo>
                  <a:lnTo>
                    <a:pt x="692106" y="31895"/>
                  </a:lnTo>
                  <a:lnTo>
                    <a:pt x="672480" y="31895"/>
                  </a:lnTo>
                  <a:lnTo>
                    <a:pt x="692106" y="16018"/>
                  </a:lnTo>
                  <a:lnTo>
                    <a:pt x="2954607" y="16018"/>
                  </a:lnTo>
                  <a:lnTo>
                    <a:pt x="2954607" y="0"/>
                  </a:lnTo>
                  <a:close/>
                </a:path>
                <a:path w="3608070" h="1395095">
                  <a:moveTo>
                    <a:pt x="692106" y="607564"/>
                  </a:moveTo>
                  <a:lnTo>
                    <a:pt x="672480" y="607564"/>
                  </a:lnTo>
                  <a:lnTo>
                    <a:pt x="653028" y="623440"/>
                  </a:lnTo>
                  <a:lnTo>
                    <a:pt x="692106" y="623440"/>
                  </a:lnTo>
                  <a:lnTo>
                    <a:pt x="692106" y="607564"/>
                  </a:lnTo>
                  <a:close/>
                </a:path>
                <a:path w="3608070" h="1395095">
                  <a:moveTo>
                    <a:pt x="2954607" y="607564"/>
                  </a:moveTo>
                  <a:lnTo>
                    <a:pt x="2935155" y="607564"/>
                  </a:lnTo>
                  <a:lnTo>
                    <a:pt x="2954607" y="623440"/>
                  </a:lnTo>
                  <a:lnTo>
                    <a:pt x="2954607" y="607564"/>
                  </a:lnTo>
                  <a:close/>
                </a:path>
                <a:path w="3608070" h="1395095">
                  <a:moveTo>
                    <a:pt x="3607635" y="607564"/>
                  </a:moveTo>
                  <a:lnTo>
                    <a:pt x="2954607" y="607564"/>
                  </a:lnTo>
                  <a:lnTo>
                    <a:pt x="2954607" y="623440"/>
                  </a:lnTo>
                  <a:lnTo>
                    <a:pt x="3488297" y="623440"/>
                  </a:lnTo>
                  <a:lnTo>
                    <a:pt x="3520449" y="609407"/>
                  </a:lnTo>
                  <a:lnTo>
                    <a:pt x="3603413" y="609407"/>
                  </a:lnTo>
                  <a:lnTo>
                    <a:pt x="3607635" y="607564"/>
                  </a:lnTo>
                  <a:close/>
                </a:path>
                <a:path w="3608070" h="1395095">
                  <a:moveTo>
                    <a:pt x="692106" y="16018"/>
                  </a:moveTo>
                  <a:lnTo>
                    <a:pt x="672480" y="31895"/>
                  </a:lnTo>
                  <a:lnTo>
                    <a:pt x="692106" y="31895"/>
                  </a:lnTo>
                  <a:lnTo>
                    <a:pt x="692106" y="16018"/>
                  </a:lnTo>
                  <a:close/>
                </a:path>
                <a:path w="3608070" h="1395095">
                  <a:moveTo>
                    <a:pt x="2915529" y="16018"/>
                  </a:moveTo>
                  <a:lnTo>
                    <a:pt x="692106" y="16018"/>
                  </a:lnTo>
                  <a:lnTo>
                    <a:pt x="692106" y="31895"/>
                  </a:lnTo>
                  <a:lnTo>
                    <a:pt x="2915529" y="31895"/>
                  </a:lnTo>
                  <a:lnTo>
                    <a:pt x="2915529" y="16018"/>
                  </a:lnTo>
                  <a:close/>
                </a:path>
                <a:path w="3608070" h="1395095">
                  <a:moveTo>
                    <a:pt x="2954607" y="16018"/>
                  </a:moveTo>
                  <a:lnTo>
                    <a:pt x="2915529" y="16018"/>
                  </a:lnTo>
                  <a:lnTo>
                    <a:pt x="2935155" y="31895"/>
                  </a:lnTo>
                  <a:lnTo>
                    <a:pt x="2954607" y="31895"/>
                  </a:lnTo>
                  <a:lnTo>
                    <a:pt x="2954607" y="16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56504" y="4732116"/>
              <a:ext cx="3465195" cy="1520825"/>
            </a:xfrm>
            <a:custGeom>
              <a:avLst/>
              <a:gdLst/>
              <a:ahLst/>
              <a:cxnLst/>
              <a:rect l="l" t="t" r="r" b="b"/>
              <a:pathLst>
                <a:path w="3465195" h="1520825">
                  <a:moveTo>
                    <a:pt x="1119353" y="0"/>
                  </a:moveTo>
                  <a:lnTo>
                    <a:pt x="0" y="760107"/>
                  </a:lnTo>
                  <a:lnTo>
                    <a:pt x="1119353" y="1520275"/>
                  </a:lnTo>
                  <a:lnTo>
                    <a:pt x="1119353" y="1140196"/>
                  </a:lnTo>
                  <a:lnTo>
                    <a:pt x="3464872" y="1140196"/>
                  </a:lnTo>
                  <a:lnTo>
                    <a:pt x="3464872" y="380032"/>
                  </a:lnTo>
                  <a:lnTo>
                    <a:pt x="1119353" y="380032"/>
                  </a:lnTo>
                  <a:lnTo>
                    <a:pt x="111935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5936" y="4698094"/>
              <a:ext cx="3515360" cy="1588770"/>
            </a:xfrm>
            <a:custGeom>
              <a:avLst/>
              <a:gdLst/>
              <a:ahLst/>
              <a:cxnLst/>
              <a:rect l="l" t="t" r="r" b="b"/>
              <a:pathLst>
                <a:path w="3515359" h="1588770">
                  <a:moveTo>
                    <a:pt x="1169546" y="0"/>
                  </a:moveTo>
                  <a:lnTo>
                    <a:pt x="0" y="794128"/>
                  </a:lnTo>
                  <a:lnTo>
                    <a:pt x="1169546" y="1588308"/>
                  </a:lnTo>
                  <a:lnTo>
                    <a:pt x="1169546" y="1554295"/>
                  </a:lnTo>
                  <a:lnTo>
                    <a:pt x="1130468" y="1554295"/>
                  </a:lnTo>
                  <a:lnTo>
                    <a:pt x="1130468" y="1520336"/>
                  </a:lnTo>
                  <a:lnTo>
                    <a:pt x="79015" y="806390"/>
                  </a:lnTo>
                  <a:lnTo>
                    <a:pt x="42898" y="806390"/>
                  </a:lnTo>
                  <a:lnTo>
                    <a:pt x="42898" y="781867"/>
                  </a:lnTo>
                  <a:lnTo>
                    <a:pt x="79014" y="781867"/>
                  </a:lnTo>
                  <a:lnTo>
                    <a:pt x="1130468" y="67911"/>
                  </a:lnTo>
                  <a:lnTo>
                    <a:pt x="1130468" y="34021"/>
                  </a:lnTo>
                  <a:lnTo>
                    <a:pt x="1169546" y="34021"/>
                  </a:lnTo>
                  <a:lnTo>
                    <a:pt x="1169546" y="0"/>
                  </a:lnTo>
                  <a:close/>
                </a:path>
                <a:path w="3515359" h="1588770">
                  <a:moveTo>
                    <a:pt x="1130468" y="1520336"/>
                  </a:moveTo>
                  <a:lnTo>
                    <a:pt x="1130468" y="1554295"/>
                  </a:lnTo>
                  <a:lnTo>
                    <a:pt x="1162425" y="1542035"/>
                  </a:lnTo>
                  <a:lnTo>
                    <a:pt x="1130468" y="1520336"/>
                  </a:lnTo>
                  <a:close/>
                </a:path>
                <a:path w="3515359" h="1588770">
                  <a:moveTo>
                    <a:pt x="3475814" y="1158270"/>
                  </a:moveTo>
                  <a:lnTo>
                    <a:pt x="1130468" y="1158270"/>
                  </a:lnTo>
                  <a:lnTo>
                    <a:pt x="1130468" y="1520336"/>
                  </a:lnTo>
                  <a:lnTo>
                    <a:pt x="1162425" y="1542035"/>
                  </a:lnTo>
                  <a:lnTo>
                    <a:pt x="1130468" y="1554295"/>
                  </a:lnTo>
                  <a:lnTo>
                    <a:pt x="1169546" y="1554295"/>
                  </a:lnTo>
                  <a:lnTo>
                    <a:pt x="1169546" y="1190165"/>
                  </a:lnTo>
                  <a:lnTo>
                    <a:pt x="1149920" y="1190165"/>
                  </a:lnTo>
                  <a:lnTo>
                    <a:pt x="1169546" y="1174218"/>
                  </a:lnTo>
                  <a:lnTo>
                    <a:pt x="3475814" y="1174218"/>
                  </a:lnTo>
                  <a:lnTo>
                    <a:pt x="3475814" y="1158270"/>
                  </a:lnTo>
                  <a:close/>
                </a:path>
                <a:path w="3515359" h="1588770">
                  <a:moveTo>
                    <a:pt x="1169546" y="1174218"/>
                  </a:moveTo>
                  <a:lnTo>
                    <a:pt x="1149920" y="1190165"/>
                  </a:lnTo>
                  <a:lnTo>
                    <a:pt x="1169546" y="1190165"/>
                  </a:lnTo>
                  <a:lnTo>
                    <a:pt x="1169546" y="1174218"/>
                  </a:lnTo>
                  <a:close/>
                </a:path>
                <a:path w="3515359" h="1588770">
                  <a:moveTo>
                    <a:pt x="3514891" y="1158270"/>
                  </a:moveTo>
                  <a:lnTo>
                    <a:pt x="3495266" y="1158270"/>
                  </a:lnTo>
                  <a:lnTo>
                    <a:pt x="3475814" y="1174218"/>
                  </a:lnTo>
                  <a:lnTo>
                    <a:pt x="1169546" y="1174218"/>
                  </a:lnTo>
                  <a:lnTo>
                    <a:pt x="1169546" y="1190165"/>
                  </a:lnTo>
                  <a:lnTo>
                    <a:pt x="3514891" y="1190165"/>
                  </a:lnTo>
                  <a:lnTo>
                    <a:pt x="3514891" y="1158270"/>
                  </a:lnTo>
                  <a:close/>
                </a:path>
                <a:path w="3515359" h="1588770">
                  <a:moveTo>
                    <a:pt x="3475814" y="414053"/>
                  </a:moveTo>
                  <a:lnTo>
                    <a:pt x="3475814" y="1174218"/>
                  </a:lnTo>
                  <a:lnTo>
                    <a:pt x="3495266" y="1158270"/>
                  </a:lnTo>
                  <a:lnTo>
                    <a:pt x="3514891" y="1158270"/>
                  </a:lnTo>
                  <a:lnTo>
                    <a:pt x="3514891" y="430001"/>
                  </a:lnTo>
                  <a:lnTo>
                    <a:pt x="3495266" y="430001"/>
                  </a:lnTo>
                  <a:lnTo>
                    <a:pt x="3475814" y="414053"/>
                  </a:lnTo>
                  <a:close/>
                </a:path>
                <a:path w="3515359" h="1588770">
                  <a:moveTo>
                    <a:pt x="42898" y="781867"/>
                  </a:moveTo>
                  <a:lnTo>
                    <a:pt x="42898" y="806390"/>
                  </a:lnTo>
                  <a:lnTo>
                    <a:pt x="60956" y="794128"/>
                  </a:lnTo>
                  <a:lnTo>
                    <a:pt x="42898" y="781867"/>
                  </a:lnTo>
                  <a:close/>
                </a:path>
                <a:path w="3515359" h="1588770">
                  <a:moveTo>
                    <a:pt x="60956" y="794128"/>
                  </a:moveTo>
                  <a:lnTo>
                    <a:pt x="42898" y="806390"/>
                  </a:lnTo>
                  <a:lnTo>
                    <a:pt x="79015" y="806390"/>
                  </a:lnTo>
                  <a:lnTo>
                    <a:pt x="60956" y="794128"/>
                  </a:lnTo>
                  <a:close/>
                </a:path>
                <a:path w="3515359" h="1588770">
                  <a:moveTo>
                    <a:pt x="79014" y="781867"/>
                  </a:moveTo>
                  <a:lnTo>
                    <a:pt x="42898" y="781867"/>
                  </a:lnTo>
                  <a:lnTo>
                    <a:pt x="60956" y="794128"/>
                  </a:lnTo>
                  <a:lnTo>
                    <a:pt x="79014" y="781867"/>
                  </a:lnTo>
                  <a:close/>
                </a:path>
                <a:path w="3515359" h="1588770">
                  <a:moveTo>
                    <a:pt x="1169546" y="34021"/>
                  </a:moveTo>
                  <a:lnTo>
                    <a:pt x="1130468" y="34021"/>
                  </a:lnTo>
                  <a:lnTo>
                    <a:pt x="1162425" y="46212"/>
                  </a:lnTo>
                  <a:lnTo>
                    <a:pt x="1130468" y="67911"/>
                  </a:lnTo>
                  <a:lnTo>
                    <a:pt x="1130468" y="430001"/>
                  </a:lnTo>
                  <a:lnTo>
                    <a:pt x="3475814" y="430001"/>
                  </a:lnTo>
                  <a:lnTo>
                    <a:pt x="3475814" y="414053"/>
                  </a:lnTo>
                  <a:lnTo>
                    <a:pt x="1169546" y="414053"/>
                  </a:lnTo>
                  <a:lnTo>
                    <a:pt x="1149920" y="398106"/>
                  </a:lnTo>
                  <a:lnTo>
                    <a:pt x="1169546" y="398106"/>
                  </a:lnTo>
                  <a:lnTo>
                    <a:pt x="1169546" y="34021"/>
                  </a:lnTo>
                  <a:close/>
                </a:path>
                <a:path w="3515359" h="1588770">
                  <a:moveTo>
                    <a:pt x="3514891" y="398106"/>
                  </a:moveTo>
                  <a:lnTo>
                    <a:pt x="1169546" y="398106"/>
                  </a:lnTo>
                  <a:lnTo>
                    <a:pt x="1169546" y="414053"/>
                  </a:lnTo>
                  <a:lnTo>
                    <a:pt x="3475814" y="414053"/>
                  </a:lnTo>
                  <a:lnTo>
                    <a:pt x="3495266" y="430001"/>
                  </a:lnTo>
                  <a:lnTo>
                    <a:pt x="3514891" y="430001"/>
                  </a:lnTo>
                  <a:lnTo>
                    <a:pt x="3514891" y="398106"/>
                  </a:lnTo>
                  <a:close/>
                </a:path>
                <a:path w="3515359" h="1588770">
                  <a:moveTo>
                    <a:pt x="1169546" y="398106"/>
                  </a:moveTo>
                  <a:lnTo>
                    <a:pt x="1149920" y="398106"/>
                  </a:lnTo>
                  <a:lnTo>
                    <a:pt x="1169546" y="414053"/>
                  </a:lnTo>
                  <a:lnTo>
                    <a:pt x="1169546" y="398106"/>
                  </a:lnTo>
                  <a:close/>
                </a:path>
                <a:path w="3515359" h="1588770">
                  <a:moveTo>
                    <a:pt x="1130468" y="34021"/>
                  </a:moveTo>
                  <a:lnTo>
                    <a:pt x="1130468" y="67911"/>
                  </a:lnTo>
                  <a:lnTo>
                    <a:pt x="1162425" y="46212"/>
                  </a:lnTo>
                  <a:lnTo>
                    <a:pt x="1130468" y="34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6009" y="3445684"/>
              <a:ext cx="3061335" cy="1445895"/>
            </a:xfrm>
            <a:custGeom>
              <a:avLst/>
              <a:gdLst/>
              <a:ahLst/>
              <a:cxnLst/>
              <a:rect l="l" t="t" r="r" b="b"/>
              <a:pathLst>
                <a:path w="3061335" h="1445895">
                  <a:moveTo>
                    <a:pt x="1530535" y="0"/>
                  </a:moveTo>
                  <a:lnTo>
                    <a:pt x="0" y="1047857"/>
                  </a:lnTo>
                  <a:lnTo>
                    <a:pt x="765276" y="1047857"/>
                  </a:lnTo>
                  <a:lnTo>
                    <a:pt x="765276" y="1445850"/>
                  </a:lnTo>
                  <a:lnTo>
                    <a:pt x="2295760" y="1445850"/>
                  </a:lnTo>
                  <a:lnTo>
                    <a:pt x="2295760" y="1047857"/>
                  </a:lnTo>
                  <a:lnTo>
                    <a:pt x="3061158" y="1047857"/>
                  </a:lnTo>
                  <a:lnTo>
                    <a:pt x="153053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2308" y="3424846"/>
              <a:ext cx="3168650" cy="1482725"/>
            </a:xfrm>
            <a:custGeom>
              <a:avLst/>
              <a:gdLst/>
              <a:ahLst/>
              <a:cxnLst/>
              <a:rect l="l" t="t" r="r" b="b"/>
              <a:pathLst>
                <a:path w="3168650" h="1482725">
                  <a:moveTo>
                    <a:pt x="799439" y="1068695"/>
                  </a:moveTo>
                  <a:lnTo>
                    <a:pt x="799439" y="1482635"/>
                  </a:lnTo>
                  <a:lnTo>
                    <a:pt x="2369087" y="1482635"/>
                  </a:lnTo>
                  <a:lnTo>
                    <a:pt x="2369087" y="1466688"/>
                  </a:lnTo>
                  <a:lnTo>
                    <a:pt x="838516" y="1466688"/>
                  </a:lnTo>
                  <a:lnTo>
                    <a:pt x="818977" y="1450726"/>
                  </a:lnTo>
                  <a:lnTo>
                    <a:pt x="838516" y="1450726"/>
                  </a:lnTo>
                  <a:lnTo>
                    <a:pt x="838516" y="1084713"/>
                  </a:lnTo>
                  <a:lnTo>
                    <a:pt x="818977" y="1084713"/>
                  </a:lnTo>
                  <a:lnTo>
                    <a:pt x="799439" y="1068695"/>
                  </a:lnTo>
                  <a:close/>
                </a:path>
                <a:path w="3168650" h="1482725">
                  <a:moveTo>
                    <a:pt x="838516" y="1450726"/>
                  </a:moveTo>
                  <a:lnTo>
                    <a:pt x="818977" y="1450726"/>
                  </a:lnTo>
                  <a:lnTo>
                    <a:pt x="838516" y="1466688"/>
                  </a:lnTo>
                  <a:lnTo>
                    <a:pt x="838516" y="1450726"/>
                  </a:lnTo>
                  <a:close/>
                </a:path>
                <a:path w="3168650" h="1482725">
                  <a:moveTo>
                    <a:pt x="2330009" y="1450726"/>
                  </a:moveTo>
                  <a:lnTo>
                    <a:pt x="838516" y="1450726"/>
                  </a:lnTo>
                  <a:lnTo>
                    <a:pt x="838516" y="1466688"/>
                  </a:lnTo>
                  <a:lnTo>
                    <a:pt x="2330009" y="1466688"/>
                  </a:lnTo>
                  <a:lnTo>
                    <a:pt x="2330009" y="1450726"/>
                  </a:lnTo>
                  <a:close/>
                </a:path>
                <a:path w="3168650" h="1482725">
                  <a:moveTo>
                    <a:pt x="3061187" y="1052818"/>
                  </a:moveTo>
                  <a:lnTo>
                    <a:pt x="2330009" y="1052818"/>
                  </a:lnTo>
                  <a:lnTo>
                    <a:pt x="2330009" y="1466688"/>
                  </a:lnTo>
                  <a:lnTo>
                    <a:pt x="2349461" y="1450726"/>
                  </a:lnTo>
                  <a:lnTo>
                    <a:pt x="2369087" y="1450726"/>
                  </a:lnTo>
                  <a:lnTo>
                    <a:pt x="2369087" y="1084713"/>
                  </a:lnTo>
                  <a:lnTo>
                    <a:pt x="2349461" y="1084713"/>
                  </a:lnTo>
                  <a:lnTo>
                    <a:pt x="2369087" y="1068695"/>
                  </a:lnTo>
                  <a:lnTo>
                    <a:pt x="3084375" y="1068695"/>
                  </a:lnTo>
                  <a:lnTo>
                    <a:pt x="3061187" y="1052818"/>
                  </a:lnTo>
                  <a:close/>
                </a:path>
                <a:path w="3168650" h="1482725">
                  <a:moveTo>
                    <a:pt x="2369087" y="1450726"/>
                  </a:moveTo>
                  <a:lnTo>
                    <a:pt x="2349461" y="1450726"/>
                  </a:lnTo>
                  <a:lnTo>
                    <a:pt x="2330009" y="1466688"/>
                  </a:lnTo>
                  <a:lnTo>
                    <a:pt x="2369087" y="1466688"/>
                  </a:lnTo>
                  <a:lnTo>
                    <a:pt x="2369087" y="1450726"/>
                  </a:lnTo>
                  <a:close/>
                </a:path>
                <a:path w="3168650" h="1482725">
                  <a:moveTo>
                    <a:pt x="1584237" y="0"/>
                  </a:moveTo>
                  <a:lnTo>
                    <a:pt x="0" y="1084713"/>
                  </a:lnTo>
                  <a:lnTo>
                    <a:pt x="799439" y="1084713"/>
                  </a:lnTo>
                  <a:lnTo>
                    <a:pt x="799439" y="1080886"/>
                  </a:lnTo>
                  <a:lnTo>
                    <a:pt x="66258" y="1080886"/>
                  </a:lnTo>
                  <a:lnTo>
                    <a:pt x="53701" y="1052818"/>
                  </a:lnTo>
                  <a:lnTo>
                    <a:pt x="107253" y="1052818"/>
                  </a:lnTo>
                  <a:lnTo>
                    <a:pt x="1584236" y="41590"/>
                  </a:lnTo>
                  <a:lnTo>
                    <a:pt x="1571732" y="33029"/>
                  </a:lnTo>
                  <a:lnTo>
                    <a:pt x="1632477" y="33029"/>
                  </a:lnTo>
                  <a:lnTo>
                    <a:pt x="1584237" y="0"/>
                  </a:lnTo>
                  <a:close/>
                </a:path>
                <a:path w="3168650" h="1482725">
                  <a:moveTo>
                    <a:pt x="838516" y="1068695"/>
                  </a:moveTo>
                  <a:lnTo>
                    <a:pt x="799439" y="1068695"/>
                  </a:lnTo>
                  <a:lnTo>
                    <a:pt x="818977" y="1084713"/>
                  </a:lnTo>
                  <a:lnTo>
                    <a:pt x="838516" y="1084713"/>
                  </a:lnTo>
                  <a:lnTo>
                    <a:pt x="838516" y="1068695"/>
                  </a:lnTo>
                  <a:close/>
                </a:path>
                <a:path w="3168650" h="1482725">
                  <a:moveTo>
                    <a:pt x="2369087" y="1068695"/>
                  </a:moveTo>
                  <a:lnTo>
                    <a:pt x="2349461" y="1084713"/>
                  </a:lnTo>
                  <a:lnTo>
                    <a:pt x="2369087" y="1084713"/>
                  </a:lnTo>
                  <a:lnTo>
                    <a:pt x="2369087" y="1068695"/>
                  </a:lnTo>
                  <a:close/>
                </a:path>
                <a:path w="3168650" h="1482725">
                  <a:moveTo>
                    <a:pt x="3084375" y="1068695"/>
                  </a:moveTo>
                  <a:lnTo>
                    <a:pt x="2369087" y="1068695"/>
                  </a:lnTo>
                  <a:lnTo>
                    <a:pt x="2369087" y="1084713"/>
                  </a:lnTo>
                  <a:lnTo>
                    <a:pt x="3168526" y="1084713"/>
                  </a:lnTo>
                  <a:lnTo>
                    <a:pt x="3162935" y="1080886"/>
                  </a:lnTo>
                  <a:lnTo>
                    <a:pt x="3102181" y="1080886"/>
                  </a:lnTo>
                  <a:lnTo>
                    <a:pt x="3084375" y="1068695"/>
                  </a:lnTo>
                  <a:close/>
                </a:path>
                <a:path w="3168650" h="1482725">
                  <a:moveTo>
                    <a:pt x="107253" y="1052818"/>
                  </a:moveTo>
                  <a:lnTo>
                    <a:pt x="53701" y="1052818"/>
                  </a:lnTo>
                  <a:lnTo>
                    <a:pt x="66258" y="1080886"/>
                  </a:lnTo>
                  <a:lnTo>
                    <a:pt x="107253" y="1052818"/>
                  </a:lnTo>
                  <a:close/>
                </a:path>
                <a:path w="3168650" h="1482725">
                  <a:moveTo>
                    <a:pt x="838516" y="1052818"/>
                  </a:moveTo>
                  <a:lnTo>
                    <a:pt x="107253" y="1052818"/>
                  </a:lnTo>
                  <a:lnTo>
                    <a:pt x="66258" y="1080886"/>
                  </a:lnTo>
                  <a:lnTo>
                    <a:pt x="799439" y="1080886"/>
                  </a:lnTo>
                  <a:lnTo>
                    <a:pt x="799439" y="1068695"/>
                  </a:lnTo>
                  <a:lnTo>
                    <a:pt x="838516" y="1068695"/>
                  </a:lnTo>
                  <a:lnTo>
                    <a:pt x="838516" y="1052818"/>
                  </a:lnTo>
                  <a:close/>
                </a:path>
                <a:path w="3168650" h="1482725">
                  <a:moveTo>
                    <a:pt x="1632477" y="33029"/>
                  </a:moveTo>
                  <a:lnTo>
                    <a:pt x="1596741" y="33029"/>
                  </a:lnTo>
                  <a:lnTo>
                    <a:pt x="1584236" y="41590"/>
                  </a:lnTo>
                  <a:lnTo>
                    <a:pt x="3102181" y="1080886"/>
                  </a:lnTo>
                  <a:lnTo>
                    <a:pt x="3114685" y="1052818"/>
                  </a:lnTo>
                  <a:lnTo>
                    <a:pt x="3121941" y="1052818"/>
                  </a:lnTo>
                  <a:lnTo>
                    <a:pt x="1632477" y="33029"/>
                  </a:lnTo>
                  <a:close/>
                </a:path>
                <a:path w="3168650" h="1482725">
                  <a:moveTo>
                    <a:pt x="3121941" y="1052818"/>
                  </a:moveTo>
                  <a:lnTo>
                    <a:pt x="3114685" y="1052818"/>
                  </a:lnTo>
                  <a:lnTo>
                    <a:pt x="3102181" y="1080886"/>
                  </a:lnTo>
                  <a:lnTo>
                    <a:pt x="3162935" y="1080886"/>
                  </a:lnTo>
                  <a:lnTo>
                    <a:pt x="3121941" y="1052818"/>
                  </a:lnTo>
                  <a:close/>
                </a:path>
                <a:path w="3168650" h="1482725">
                  <a:moveTo>
                    <a:pt x="1596741" y="33029"/>
                  </a:moveTo>
                  <a:lnTo>
                    <a:pt x="1571732" y="33029"/>
                  </a:lnTo>
                  <a:lnTo>
                    <a:pt x="1584236" y="41590"/>
                  </a:lnTo>
                  <a:lnTo>
                    <a:pt x="1596741" y="330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16406" y="4043525"/>
            <a:ext cx="1828164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i="1" spc="15" dirty="0">
                <a:solidFill>
                  <a:srgbClr val="FFFFFF"/>
                </a:solidFill>
                <a:latin typeface="Arial"/>
                <a:cs typeface="Arial"/>
              </a:rPr>
              <a:t>Оценивать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3935" y="5250588"/>
            <a:ext cx="3294379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i="1" spc="25" dirty="0">
                <a:solidFill>
                  <a:srgbClr val="FFFFFF"/>
                </a:solidFill>
                <a:latin typeface="Arial"/>
                <a:cs typeface="Arial"/>
              </a:rPr>
              <a:t>Интерпретировать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33916" y="3882632"/>
            <a:ext cx="1863089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i="1" spc="25" dirty="0">
                <a:latin typeface="Arial"/>
                <a:cs typeface="Arial"/>
              </a:rPr>
              <a:t>Применять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68195" y="2673174"/>
            <a:ext cx="266065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i="1" spc="40" dirty="0">
                <a:latin typeface="Arial"/>
                <a:cs typeface="Arial"/>
              </a:rPr>
              <a:t>Формулировать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0419" y="1545792"/>
            <a:ext cx="3212465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59660" algn="l"/>
              </a:tabLst>
            </a:pPr>
            <a:r>
              <a:rPr sz="2400" b="1" spc="345" dirty="0">
                <a:latin typeface="Arial"/>
                <a:cs typeface="Arial"/>
              </a:rPr>
              <a:t>РЕ</a:t>
            </a:r>
            <a:r>
              <a:rPr sz="2400" b="1" spc="409" dirty="0">
                <a:latin typeface="Arial"/>
                <a:cs typeface="Arial"/>
              </a:rPr>
              <a:t>А</a:t>
            </a:r>
            <a:r>
              <a:rPr sz="2400" b="1" spc="370" dirty="0">
                <a:latin typeface="Arial"/>
                <a:cs typeface="Arial"/>
              </a:rPr>
              <a:t>Л</a:t>
            </a:r>
            <a:r>
              <a:rPr sz="2400" b="1" spc="425" dirty="0">
                <a:latin typeface="Arial"/>
                <a:cs typeface="Arial"/>
              </a:rPr>
              <a:t>Ь</a:t>
            </a:r>
            <a:r>
              <a:rPr sz="2400" b="1" spc="409" dirty="0">
                <a:latin typeface="Arial"/>
                <a:cs typeface="Arial"/>
              </a:rPr>
              <a:t>Н</a:t>
            </a:r>
            <a:r>
              <a:rPr sz="2400" b="1" spc="525" dirty="0">
                <a:latin typeface="Arial"/>
                <a:cs typeface="Arial"/>
              </a:rPr>
              <a:t>Ы</a:t>
            </a:r>
            <a:r>
              <a:rPr sz="2400" b="1" spc="415" dirty="0">
                <a:latin typeface="Arial"/>
                <a:cs typeface="Arial"/>
              </a:rPr>
              <a:t>Й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459" dirty="0">
                <a:latin typeface="Arial"/>
                <a:cs typeface="Arial"/>
              </a:rPr>
              <a:t>М</a:t>
            </a:r>
            <a:r>
              <a:rPr sz="2400" b="1" spc="425" dirty="0">
                <a:latin typeface="Arial"/>
                <a:cs typeface="Arial"/>
              </a:rPr>
              <a:t>И</a:t>
            </a:r>
            <a:r>
              <a:rPr sz="2400" b="1" spc="385" dirty="0">
                <a:latin typeface="Arial"/>
                <a:cs typeface="Arial"/>
              </a:rPr>
              <a:t>Р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82239" y="1464353"/>
            <a:ext cx="3721735" cy="768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400" b="1" spc="385" dirty="0">
                <a:latin typeface="Arial"/>
                <a:cs typeface="Arial"/>
              </a:rPr>
              <a:t>МАТЕМАТИЧЕСКИЙ</a:t>
            </a:r>
            <a:endParaRPr sz="2400">
              <a:latin typeface="Arial"/>
              <a:cs typeface="Arial"/>
            </a:endParaRPr>
          </a:p>
          <a:p>
            <a:pPr marL="11430" algn="ctr">
              <a:lnSpc>
                <a:spcPct val="100000"/>
              </a:lnSpc>
              <a:spcBef>
                <a:spcPts val="55"/>
              </a:spcBef>
            </a:pPr>
            <a:r>
              <a:rPr sz="2400" b="1" spc="420" dirty="0">
                <a:latin typeface="Arial"/>
                <a:cs typeface="Arial"/>
              </a:rPr>
              <a:t>МИР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40379" y="3095244"/>
            <a:ext cx="5161915" cy="2135505"/>
            <a:chOff x="3040379" y="3095244"/>
            <a:chExt cx="5161915" cy="2135505"/>
          </a:xfrm>
        </p:grpSpPr>
        <p:sp>
          <p:nvSpPr>
            <p:cNvPr id="27" name="object 27"/>
            <p:cNvSpPr/>
            <p:nvPr/>
          </p:nvSpPr>
          <p:spPr>
            <a:xfrm>
              <a:off x="4184141" y="3571494"/>
              <a:ext cx="3093720" cy="1068705"/>
            </a:xfrm>
            <a:custGeom>
              <a:avLst/>
              <a:gdLst/>
              <a:ahLst/>
              <a:cxnLst/>
              <a:rect l="l" t="t" r="r" b="b"/>
              <a:pathLst>
                <a:path w="3093720" h="1068704">
                  <a:moveTo>
                    <a:pt x="1546860" y="0"/>
                  </a:moveTo>
                  <a:lnTo>
                    <a:pt x="1477955" y="520"/>
                  </a:lnTo>
                  <a:lnTo>
                    <a:pt x="1409822" y="2067"/>
                  </a:lnTo>
                  <a:lnTo>
                    <a:pt x="1342524" y="4618"/>
                  </a:lnTo>
                  <a:lnTo>
                    <a:pt x="1276123" y="8153"/>
                  </a:lnTo>
                  <a:lnTo>
                    <a:pt x="1210684" y="12648"/>
                  </a:lnTo>
                  <a:lnTo>
                    <a:pt x="1146267" y="18084"/>
                  </a:lnTo>
                  <a:lnTo>
                    <a:pt x="1082937" y="24437"/>
                  </a:lnTo>
                  <a:lnTo>
                    <a:pt x="1020757" y="31686"/>
                  </a:lnTo>
                  <a:lnTo>
                    <a:pt x="959788" y="39810"/>
                  </a:lnTo>
                  <a:lnTo>
                    <a:pt x="900094" y="48786"/>
                  </a:lnTo>
                  <a:lnTo>
                    <a:pt x="841738" y="58594"/>
                  </a:lnTo>
                  <a:lnTo>
                    <a:pt x="784783" y="69211"/>
                  </a:lnTo>
                  <a:lnTo>
                    <a:pt x="729291" y="80615"/>
                  </a:lnTo>
                  <a:lnTo>
                    <a:pt x="675326" y="92785"/>
                  </a:lnTo>
                  <a:lnTo>
                    <a:pt x="622950" y="105700"/>
                  </a:lnTo>
                  <a:lnTo>
                    <a:pt x="572226" y="119337"/>
                  </a:lnTo>
                  <a:lnTo>
                    <a:pt x="523217" y="133675"/>
                  </a:lnTo>
                  <a:lnTo>
                    <a:pt x="475985" y="148691"/>
                  </a:lnTo>
                  <a:lnTo>
                    <a:pt x="430595" y="164366"/>
                  </a:lnTo>
                  <a:lnTo>
                    <a:pt x="387108" y="180675"/>
                  </a:lnTo>
                  <a:lnTo>
                    <a:pt x="345588" y="197599"/>
                  </a:lnTo>
                  <a:lnTo>
                    <a:pt x="306097" y="215115"/>
                  </a:lnTo>
                  <a:lnTo>
                    <a:pt x="268698" y="233202"/>
                  </a:lnTo>
                  <a:lnTo>
                    <a:pt x="233454" y="251837"/>
                  </a:lnTo>
                  <a:lnTo>
                    <a:pt x="200428" y="270999"/>
                  </a:lnTo>
                  <a:lnTo>
                    <a:pt x="141282" y="310819"/>
                  </a:lnTo>
                  <a:lnTo>
                    <a:pt x="91761" y="352486"/>
                  </a:lnTo>
                  <a:lnTo>
                    <a:pt x="52370" y="395828"/>
                  </a:lnTo>
                  <a:lnTo>
                    <a:pt x="23611" y="440670"/>
                  </a:lnTo>
                  <a:lnTo>
                    <a:pt x="5986" y="486839"/>
                  </a:lnTo>
                  <a:lnTo>
                    <a:pt x="0" y="534161"/>
                  </a:lnTo>
                  <a:lnTo>
                    <a:pt x="1507" y="557956"/>
                  </a:lnTo>
                  <a:lnTo>
                    <a:pt x="13375" y="604724"/>
                  </a:lnTo>
                  <a:lnTo>
                    <a:pt x="36630" y="650251"/>
                  </a:lnTo>
                  <a:lnTo>
                    <a:pt x="70768" y="694365"/>
                  </a:lnTo>
                  <a:lnTo>
                    <a:pt x="115287" y="736891"/>
                  </a:lnTo>
                  <a:lnTo>
                    <a:pt x="169683" y="777656"/>
                  </a:lnTo>
                  <a:lnTo>
                    <a:pt x="233454" y="816486"/>
                  </a:lnTo>
                  <a:lnTo>
                    <a:pt x="268698" y="835121"/>
                  </a:lnTo>
                  <a:lnTo>
                    <a:pt x="306097" y="853208"/>
                  </a:lnTo>
                  <a:lnTo>
                    <a:pt x="345588" y="870724"/>
                  </a:lnTo>
                  <a:lnTo>
                    <a:pt x="387108" y="887648"/>
                  </a:lnTo>
                  <a:lnTo>
                    <a:pt x="430595" y="903957"/>
                  </a:lnTo>
                  <a:lnTo>
                    <a:pt x="475985" y="919632"/>
                  </a:lnTo>
                  <a:lnTo>
                    <a:pt x="523217" y="934648"/>
                  </a:lnTo>
                  <a:lnTo>
                    <a:pt x="572226" y="948986"/>
                  </a:lnTo>
                  <a:lnTo>
                    <a:pt x="622950" y="962623"/>
                  </a:lnTo>
                  <a:lnTo>
                    <a:pt x="675326" y="975538"/>
                  </a:lnTo>
                  <a:lnTo>
                    <a:pt x="729291" y="987708"/>
                  </a:lnTo>
                  <a:lnTo>
                    <a:pt x="784783" y="999112"/>
                  </a:lnTo>
                  <a:lnTo>
                    <a:pt x="841738" y="1009729"/>
                  </a:lnTo>
                  <a:lnTo>
                    <a:pt x="900094" y="1019537"/>
                  </a:lnTo>
                  <a:lnTo>
                    <a:pt x="959788" y="1028513"/>
                  </a:lnTo>
                  <a:lnTo>
                    <a:pt x="1020757" y="1036637"/>
                  </a:lnTo>
                  <a:lnTo>
                    <a:pt x="1082937" y="1043886"/>
                  </a:lnTo>
                  <a:lnTo>
                    <a:pt x="1146267" y="1050239"/>
                  </a:lnTo>
                  <a:lnTo>
                    <a:pt x="1210684" y="1055675"/>
                  </a:lnTo>
                  <a:lnTo>
                    <a:pt x="1276123" y="1060170"/>
                  </a:lnTo>
                  <a:lnTo>
                    <a:pt x="1342524" y="1063705"/>
                  </a:lnTo>
                  <a:lnTo>
                    <a:pt x="1409822" y="1066256"/>
                  </a:lnTo>
                  <a:lnTo>
                    <a:pt x="1477955" y="1067803"/>
                  </a:lnTo>
                  <a:lnTo>
                    <a:pt x="1546860" y="1068323"/>
                  </a:lnTo>
                  <a:lnTo>
                    <a:pt x="1615764" y="1067803"/>
                  </a:lnTo>
                  <a:lnTo>
                    <a:pt x="1683897" y="1066256"/>
                  </a:lnTo>
                  <a:lnTo>
                    <a:pt x="1751195" y="1063705"/>
                  </a:lnTo>
                  <a:lnTo>
                    <a:pt x="1817596" y="1060170"/>
                  </a:lnTo>
                  <a:lnTo>
                    <a:pt x="1883035" y="1055675"/>
                  </a:lnTo>
                  <a:lnTo>
                    <a:pt x="1947452" y="1050239"/>
                  </a:lnTo>
                  <a:lnTo>
                    <a:pt x="2010782" y="1043886"/>
                  </a:lnTo>
                  <a:lnTo>
                    <a:pt x="2072962" y="1036637"/>
                  </a:lnTo>
                  <a:lnTo>
                    <a:pt x="2133931" y="1028513"/>
                  </a:lnTo>
                  <a:lnTo>
                    <a:pt x="2193625" y="1019537"/>
                  </a:lnTo>
                  <a:lnTo>
                    <a:pt x="2251981" y="1009729"/>
                  </a:lnTo>
                  <a:lnTo>
                    <a:pt x="2308936" y="999112"/>
                  </a:lnTo>
                  <a:lnTo>
                    <a:pt x="2364428" y="987708"/>
                  </a:lnTo>
                  <a:lnTo>
                    <a:pt x="2418393" y="975538"/>
                  </a:lnTo>
                  <a:lnTo>
                    <a:pt x="2470769" y="962623"/>
                  </a:lnTo>
                  <a:lnTo>
                    <a:pt x="2521493" y="948986"/>
                  </a:lnTo>
                  <a:lnTo>
                    <a:pt x="2570502" y="934648"/>
                  </a:lnTo>
                  <a:lnTo>
                    <a:pt x="2617734" y="919632"/>
                  </a:lnTo>
                  <a:lnTo>
                    <a:pt x="2663124" y="903957"/>
                  </a:lnTo>
                  <a:lnTo>
                    <a:pt x="2706611" y="887648"/>
                  </a:lnTo>
                  <a:lnTo>
                    <a:pt x="2748131" y="870724"/>
                  </a:lnTo>
                  <a:lnTo>
                    <a:pt x="2787622" y="853208"/>
                  </a:lnTo>
                  <a:lnTo>
                    <a:pt x="2825021" y="835121"/>
                  </a:lnTo>
                  <a:lnTo>
                    <a:pt x="2860265" y="816486"/>
                  </a:lnTo>
                  <a:lnTo>
                    <a:pt x="2893291" y="797324"/>
                  </a:lnTo>
                  <a:lnTo>
                    <a:pt x="2952437" y="757504"/>
                  </a:lnTo>
                  <a:lnTo>
                    <a:pt x="3001958" y="715837"/>
                  </a:lnTo>
                  <a:lnTo>
                    <a:pt x="3041349" y="672495"/>
                  </a:lnTo>
                  <a:lnTo>
                    <a:pt x="3070108" y="627653"/>
                  </a:lnTo>
                  <a:lnTo>
                    <a:pt x="3087733" y="581484"/>
                  </a:lnTo>
                  <a:lnTo>
                    <a:pt x="3093719" y="534161"/>
                  </a:lnTo>
                  <a:lnTo>
                    <a:pt x="3092212" y="510367"/>
                  </a:lnTo>
                  <a:lnTo>
                    <a:pt x="3080344" y="463599"/>
                  </a:lnTo>
                  <a:lnTo>
                    <a:pt x="3057089" y="418072"/>
                  </a:lnTo>
                  <a:lnTo>
                    <a:pt x="3022951" y="373958"/>
                  </a:lnTo>
                  <a:lnTo>
                    <a:pt x="2978432" y="331432"/>
                  </a:lnTo>
                  <a:lnTo>
                    <a:pt x="2924036" y="290667"/>
                  </a:lnTo>
                  <a:lnTo>
                    <a:pt x="2860265" y="251837"/>
                  </a:lnTo>
                  <a:lnTo>
                    <a:pt x="2825021" y="233202"/>
                  </a:lnTo>
                  <a:lnTo>
                    <a:pt x="2787622" y="215115"/>
                  </a:lnTo>
                  <a:lnTo>
                    <a:pt x="2748131" y="197599"/>
                  </a:lnTo>
                  <a:lnTo>
                    <a:pt x="2706611" y="180675"/>
                  </a:lnTo>
                  <a:lnTo>
                    <a:pt x="2663124" y="164366"/>
                  </a:lnTo>
                  <a:lnTo>
                    <a:pt x="2617734" y="148691"/>
                  </a:lnTo>
                  <a:lnTo>
                    <a:pt x="2570502" y="133675"/>
                  </a:lnTo>
                  <a:lnTo>
                    <a:pt x="2521493" y="119337"/>
                  </a:lnTo>
                  <a:lnTo>
                    <a:pt x="2470769" y="105700"/>
                  </a:lnTo>
                  <a:lnTo>
                    <a:pt x="2418393" y="92785"/>
                  </a:lnTo>
                  <a:lnTo>
                    <a:pt x="2364428" y="80615"/>
                  </a:lnTo>
                  <a:lnTo>
                    <a:pt x="2308936" y="69211"/>
                  </a:lnTo>
                  <a:lnTo>
                    <a:pt x="2251981" y="58594"/>
                  </a:lnTo>
                  <a:lnTo>
                    <a:pt x="2193625" y="48786"/>
                  </a:lnTo>
                  <a:lnTo>
                    <a:pt x="2133931" y="39810"/>
                  </a:lnTo>
                  <a:lnTo>
                    <a:pt x="2072962" y="31686"/>
                  </a:lnTo>
                  <a:lnTo>
                    <a:pt x="2010782" y="24437"/>
                  </a:lnTo>
                  <a:lnTo>
                    <a:pt x="1947452" y="18084"/>
                  </a:lnTo>
                  <a:lnTo>
                    <a:pt x="1883035" y="12648"/>
                  </a:lnTo>
                  <a:lnTo>
                    <a:pt x="1817596" y="8153"/>
                  </a:lnTo>
                  <a:lnTo>
                    <a:pt x="1751195" y="4618"/>
                  </a:lnTo>
                  <a:lnTo>
                    <a:pt x="1683897" y="2067"/>
                  </a:lnTo>
                  <a:lnTo>
                    <a:pt x="1615764" y="52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84141" y="3571494"/>
              <a:ext cx="3093720" cy="1068705"/>
            </a:xfrm>
            <a:custGeom>
              <a:avLst/>
              <a:gdLst/>
              <a:ahLst/>
              <a:cxnLst/>
              <a:rect l="l" t="t" r="r" b="b"/>
              <a:pathLst>
                <a:path w="3093720" h="1068704">
                  <a:moveTo>
                    <a:pt x="0" y="534161"/>
                  </a:moveTo>
                  <a:lnTo>
                    <a:pt x="5986" y="486839"/>
                  </a:lnTo>
                  <a:lnTo>
                    <a:pt x="23611" y="440670"/>
                  </a:lnTo>
                  <a:lnTo>
                    <a:pt x="52370" y="395828"/>
                  </a:lnTo>
                  <a:lnTo>
                    <a:pt x="91761" y="352486"/>
                  </a:lnTo>
                  <a:lnTo>
                    <a:pt x="141282" y="310819"/>
                  </a:lnTo>
                  <a:lnTo>
                    <a:pt x="200428" y="270999"/>
                  </a:lnTo>
                  <a:lnTo>
                    <a:pt x="233454" y="251837"/>
                  </a:lnTo>
                  <a:lnTo>
                    <a:pt x="268698" y="233202"/>
                  </a:lnTo>
                  <a:lnTo>
                    <a:pt x="306097" y="215115"/>
                  </a:lnTo>
                  <a:lnTo>
                    <a:pt x="345588" y="197599"/>
                  </a:lnTo>
                  <a:lnTo>
                    <a:pt x="387108" y="180675"/>
                  </a:lnTo>
                  <a:lnTo>
                    <a:pt x="430595" y="164366"/>
                  </a:lnTo>
                  <a:lnTo>
                    <a:pt x="475985" y="148691"/>
                  </a:lnTo>
                  <a:lnTo>
                    <a:pt x="523217" y="133675"/>
                  </a:lnTo>
                  <a:lnTo>
                    <a:pt x="572226" y="119337"/>
                  </a:lnTo>
                  <a:lnTo>
                    <a:pt x="622950" y="105700"/>
                  </a:lnTo>
                  <a:lnTo>
                    <a:pt x="675326" y="92785"/>
                  </a:lnTo>
                  <a:lnTo>
                    <a:pt x="729291" y="80615"/>
                  </a:lnTo>
                  <a:lnTo>
                    <a:pt x="784783" y="69211"/>
                  </a:lnTo>
                  <a:lnTo>
                    <a:pt x="841738" y="58594"/>
                  </a:lnTo>
                  <a:lnTo>
                    <a:pt x="900094" y="48786"/>
                  </a:lnTo>
                  <a:lnTo>
                    <a:pt x="959788" y="39810"/>
                  </a:lnTo>
                  <a:lnTo>
                    <a:pt x="1020757" y="31686"/>
                  </a:lnTo>
                  <a:lnTo>
                    <a:pt x="1082937" y="24437"/>
                  </a:lnTo>
                  <a:lnTo>
                    <a:pt x="1146267" y="18084"/>
                  </a:lnTo>
                  <a:lnTo>
                    <a:pt x="1210684" y="12648"/>
                  </a:lnTo>
                  <a:lnTo>
                    <a:pt x="1276123" y="8153"/>
                  </a:lnTo>
                  <a:lnTo>
                    <a:pt x="1342524" y="4618"/>
                  </a:lnTo>
                  <a:lnTo>
                    <a:pt x="1409822" y="2067"/>
                  </a:lnTo>
                  <a:lnTo>
                    <a:pt x="1477955" y="520"/>
                  </a:lnTo>
                  <a:lnTo>
                    <a:pt x="1546860" y="0"/>
                  </a:lnTo>
                  <a:lnTo>
                    <a:pt x="1615764" y="520"/>
                  </a:lnTo>
                  <a:lnTo>
                    <a:pt x="1683897" y="2067"/>
                  </a:lnTo>
                  <a:lnTo>
                    <a:pt x="1751195" y="4618"/>
                  </a:lnTo>
                  <a:lnTo>
                    <a:pt x="1817596" y="8153"/>
                  </a:lnTo>
                  <a:lnTo>
                    <a:pt x="1883035" y="12648"/>
                  </a:lnTo>
                  <a:lnTo>
                    <a:pt x="1947452" y="18084"/>
                  </a:lnTo>
                  <a:lnTo>
                    <a:pt x="2010782" y="24437"/>
                  </a:lnTo>
                  <a:lnTo>
                    <a:pt x="2072962" y="31686"/>
                  </a:lnTo>
                  <a:lnTo>
                    <a:pt x="2133931" y="39810"/>
                  </a:lnTo>
                  <a:lnTo>
                    <a:pt x="2193625" y="48786"/>
                  </a:lnTo>
                  <a:lnTo>
                    <a:pt x="2251981" y="58594"/>
                  </a:lnTo>
                  <a:lnTo>
                    <a:pt x="2308936" y="69211"/>
                  </a:lnTo>
                  <a:lnTo>
                    <a:pt x="2364428" y="80615"/>
                  </a:lnTo>
                  <a:lnTo>
                    <a:pt x="2418393" y="92785"/>
                  </a:lnTo>
                  <a:lnTo>
                    <a:pt x="2470769" y="105700"/>
                  </a:lnTo>
                  <a:lnTo>
                    <a:pt x="2521493" y="119337"/>
                  </a:lnTo>
                  <a:lnTo>
                    <a:pt x="2570502" y="133675"/>
                  </a:lnTo>
                  <a:lnTo>
                    <a:pt x="2617734" y="148691"/>
                  </a:lnTo>
                  <a:lnTo>
                    <a:pt x="2663124" y="164366"/>
                  </a:lnTo>
                  <a:lnTo>
                    <a:pt x="2706611" y="180675"/>
                  </a:lnTo>
                  <a:lnTo>
                    <a:pt x="2748131" y="197599"/>
                  </a:lnTo>
                  <a:lnTo>
                    <a:pt x="2787622" y="215115"/>
                  </a:lnTo>
                  <a:lnTo>
                    <a:pt x="2825021" y="233202"/>
                  </a:lnTo>
                  <a:lnTo>
                    <a:pt x="2860265" y="251837"/>
                  </a:lnTo>
                  <a:lnTo>
                    <a:pt x="2893291" y="270999"/>
                  </a:lnTo>
                  <a:lnTo>
                    <a:pt x="2952437" y="310819"/>
                  </a:lnTo>
                  <a:lnTo>
                    <a:pt x="3001958" y="352486"/>
                  </a:lnTo>
                  <a:lnTo>
                    <a:pt x="3041349" y="395828"/>
                  </a:lnTo>
                  <a:lnTo>
                    <a:pt x="3070108" y="440670"/>
                  </a:lnTo>
                  <a:lnTo>
                    <a:pt x="3087733" y="486839"/>
                  </a:lnTo>
                  <a:lnTo>
                    <a:pt x="3093719" y="534161"/>
                  </a:lnTo>
                  <a:lnTo>
                    <a:pt x="3092212" y="557956"/>
                  </a:lnTo>
                  <a:lnTo>
                    <a:pt x="3080344" y="604724"/>
                  </a:lnTo>
                  <a:lnTo>
                    <a:pt x="3057089" y="650251"/>
                  </a:lnTo>
                  <a:lnTo>
                    <a:pt x="3022951" y="694365"/>
                  </a:lnTo>
                  <a:lnTo>
                    <a:pt x="2978432" y="736891"/>
                  </a:lnTo>
                  <a:lnTo>
                    <a:pt x="2924036" y="777656"/>
                  </a:lnTo>
                  <a:lnTo>
                    <a:pt x="2860265" y="816486"/>
                  </a:lnTo>
                  <a:lnTo>
                    <a:pt x="2825021" y="835121"/>
                  </a:lnTo>
                  <a:lnTo>
                    <a:pt x="2787622" y="853208"/>
                  </a:lnTo>
                  <a:lnTo>
                    <a:pt x="2748131" y="870724"/>
                  </a:lnTo>
                  <a:lnTo>
                    <a:pt x="2706611" y="887648"/>
                  </a:lnTo>
                  <a:lnTo>
                    <a:pt x="2663124" y="903957"/>
                  </a:lnTo>
                  <a:lnTo>
                    <a:pt x="2617734" y="919632"/>
                  </a:lnTo>
                  <a:lnTo>
                    <a:pt x="2570502" y="934648"/>
                  </a:lnTo>
                  <a:lnTo>
                    <a:pt x="2521493" y="948986"/>
                  </a:lnTo>
                  <a:lnTo>
                    <a:pt x="2470769" y="962623"/>
                  </a:lnTo>
                  <a:lnTo>
                    <a:pt x="2418393" y="975538"/>
                  </a:lnTo>
                  <a:lnTo>
                    <a:pt x="2364428" y="987708"/>
                  </a:lnTo>
                  <a:lnTo>
                    <a:pt x="2308936" y="999112"/>
                  </a:lnTo>
                  <a:lnTo>
                    <a:pt x="2251981" y="1009729"/>
                  </a:lnTo>
                  <a:lnTo>
                    <a:pt x="2193625" y="1019537"/>
                  </a:lnTo>
                  <a:lnTo>
                    <a:pt x="2133931" y="1028513"/>
                  </a:lnTo>
                  <a:lnTo>
                    <a:pt x="2072962" y="1036637"/>
                  </a:lnTo>
                  <a:lnTo>
                    <a:pt x="2010782" y="1043886"/>
                  </a:lnTo>
                  <a:lnTo>
                    <a:pt x="1947452" y="1050239"/>
                  </a:lnTo>
                  <a:lnTo>
                    <a:pt x="1883035" y="1055675"/>
                  </a:lnTo>
                  <a:lnTo>
                    <a:pt x="1817596" y="1060170"/>
                  </a:lnTo>
                  <a:lnTo>
                    <a:pt x="1751195" y="1063705"/>
                  </a:lnTo>
                  <a:lnTo>
                    <a:pt x="1683897" y="1066256"/>
                  </a:lnTo>
                  <a:lnTo>
                    <a:pt x="1615764" y="1067803"/>
                  </a:lnTo>
                  <a:lnTo>
                    <a:pt x="1546860" y="1068323"/>
                  </a:lnTo>
                  <a:lnTo>
                    <a:pt x="1477955" y="1067803"/>
                  </a:lnTo>
                  <a:lnTo>
                    <a:pt x="1409822" y="1066256"/>
                  </a:lnTo>
                  <a:lnTo>
                    <a:pt x="1342524" y="1063705"/>
                  </a:lnTo>
                  <a:lnTo>
                    <a:pt x="1276123" y="1060170"/>
                  </a:lnTo>
                  <a:lnTo>
                    <a:pt x="1210684" y="1055675"/>
                  </a:lnTo>
                  <a:lnTo>
                    <a:pt x="1146267" y="1050239"/>
                  </a:lnTo>
                  <a:lnTo>
                    <a:pt x="1082937" y="1043886"/>
                  </a:lnTo>
                  <a:lnTo>
                    <a:pt x="1020757" y="1036637"/>
                  </a:lnTo>
                  <a:lnTo>
                    <a:pt x="959788" y="1028513"/>
                  </a:lnTo>
                  <a:lnTo>
                    <a:pt x="900094" y="1019537"/>
                  </a:lnTo>
                  <a:lnTo>
                    <a:pt x="841738" y="1009729"/>
                  </a:lnTo>
                  <a:lnTo>
                    <a:pt x="784783" y="999112"/>
                  </a:lnTo>
                  <a:lnTo>
                    <a:pt x="729291" y="987708"/>
                  </a:lnTo>
                  <a:lnTo>
                    <a:pt x="675326" y="975538"/>
                  </a:lnTo>
                  <a:lnTo>
                    <a:pt x="622950" y="962623"/>
                  </a:lnTo>
                  <a:lnTo>
                    <a:pt x="572226" y="948986"/>
                  </a:lnTo>
                  <a:lnTo>
                    <a:pt x="523217" y="934648"/>
                  </a:lnTo>
                  <a:lnTo>
                    <a:pt x="475985" y="919632"/>
                  </a:lnTo>
                  <a:lnTo>
                    <a:pt x="430595" y="903957"/>
                  </a:lnTo>
                  <a:lnTo>
                    <a:pt x="387108" y="887648"/>
                  </a:lnTo>
                  <a:lnTo>
                    <a:pt x="345588" y="870724"/>
                  </a:lnTo>
                  <a:lnTo>
                    <a:pt x="306097" y="853208"/>
                  </a:lnTo>
                  <a:lnTo>
                    <a:pt x="268698" y="835121"/>
                  </a:lnTo>
                  <a:lnTo>
                    <a:pt x="233454" y="816486"/>
                  </a:lnTo>
                  <a:lnTo>
                    <a:pt x="200428" y="797324"/>
                  </a:lnTo>
                  <a:lnTo>
                    <a:pt x="141282" y="757504"/>
                  </a:lnTo>
                  <a:lnTo>
                    <a:pt x="91761" y="715837"/>
                  </a:lnTo>
                  <a:lnTo>
                    <a:pt x="52370" y="672495"/>
                  </a:lnTo>
                  <a:lnTo>
                    <a:pt x="23611" y="627653"/>
                  </a:lnTo>
                  <a:lnTo>
                    <a:pt x="5986" y="581484"/>
                  </a:lnTo>
                  <a:lnTo>
                    <a:pt x="0" y="53416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70853" y="4543805"/>
              <a:ext cx="539750" cy="673735"/>
            </a:xfrm>
            <a:custGeom>
              <a:avLst/>
              <a:gdLst/>
              <a:ahLst/>
              <a:cxnLst/>
              <a:rect l="l" t="t" r="r" b="b"/>
              <a:pathLst>
                <a:path w="539750" h="673735">
                  <a:moveTo>
                    <a:pt x="404622" y="0"/>
                  </a:moveTo>
                  <a:lnTo>
                    <a:pt x="134874" y="0"/>
                  </a:lnTo>
                  <a:lnTo>
                    <a:pt x="134874" y="403860"/>
                  </a:lnTo>
                  <a:lnTo>
                    <a:pt x="0" y="403860"/>
                  </a:lnTo>
                  <a:lnTo>
                    <a:pt x="269748" y="673608"/>
                  </a:lnTo>
                  <a:lnTo>
                    <a:pt x="539496" y="403860"/>
                  </a:lnTo>
                  <a:lnTo>
                    <a:pt x="404622" y="403860"/>
                  </a:lnTo>
                  <a:lnTo>
                    <a:pt x="4046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70853" y="4543805"/>
              <a:ext cx="539750" cy="673735"/>
            </a:xfrm>
            <a:custGeom>
              <a:avLst/>
              <a:gdLst/>
              <a:ahLst/>
              <a:cxnLst/>
              <a:rect l="l" t="t" r="r" b="b"/>
              <a:pathLst>
                <a:path w="539750" h="673735">
                  <a:moveTo>
                    <a:pt x="0" y="403860"/>
                  </a:moveTo>
                  <a:lnTo>
                    <a:pt x="134874" y="403860"/>
                  </a:lnTo>
                  <a:lnTo>
                    <a:pt x="134874" y="0"/>
                  </a:lnTo>
                  <a:lnTo>
                    <a:pt x="404622" y="0"/>
                  </a:lnTo>
                  <a:lnTo>
                    <a:pt x="404622" y="403860"/>
                  </a:lnTo>
                  <a:lnTo>
                    <a:pt x="539496" y="403860"/>
                  </a:lnTo>
                  <a:lnTo>
                    <a:pt x="269748" y="673608"/>
                  </a:lnTo>
                  <a:lnTo>
                    <a:pt x="0" y="40386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8313" y="3108198"/>
              <a:ext cx="539750" cy="597535"/>
            </a:xfrm>
            <a:custGeom>
              <a:avLst/>
              <a:gdLst/>
              <a:ahLst/>
              <a:cxnLst/>
              <a:rect l="l" t="t" r="r" b="b"/>
              <a:pathLst>
                <a:path w="539750" h="597535">
                  <a:moveTo>
                    <a:pt x="269748" y="0"/>
                  </a:moveTo>
                  <a:lnTo>
                    <a:pt x="0" y="269748"/>
                  </a:lnTo>
                  <a:lnTo>
                    <a:pt x="134874" y="269748"/>
                  </a:lnTo>
                  <a:lnTo>
                    <a:pt x="134874" y="597407"/>
                  </a:lnTo>
                  <a:lnTo>
                    <a:pt x="404622" y="597407"/>
                  </a:lnTo>
                  <a:lnTo>
                    <a:pt x="404622" y="269748"/>
                  </a:lnTo>
                  <a:lnTo>
                    <a:pt x="539496" y="26974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8313" y="3108198"/>
              <a:ext cx="539750" cy="597535"/>
            </a:xfrm>
            <a:custGeom>
              <a:avLst/>
              <a:gdLst/>
              <a:ahLst/>
              <a:cxnLst/>
              <a:rect l="l" t="t" r="r" b="b"/>
              <a:pathLst>
                <a:path w="539750" h="597535">
                  <a:moveTo>
                    <a:pt x="539496" y="269748"/>
                  </a:moveTo>
                  <a:lnTo>
                    <a:pt x="404622" y="269748"/>
                  </a:lnTo>
                  <a:lnTo>
                    <a:pt x="404622" y="597407"/>
                  </a:lnTo>
                  <a:lnTo>
                    <a:pt x="134874" y="597407"/>
                  </a:lnTo>
                  <a:lnTo>
                    <a:pt x="134874" y="269748"/>
                  </a:lnTo>
                  <a:lnTo>
                    <a:pt x="0" y="269748"/>
                  </a:lnTo>
                  <a:lnTo>
                    <a:pt x="269748" y="0"/>
                  </a:lnTo>
                  <a:lnTo>
                    <a:pt x="539496" y="26974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00265" y="3571494"/>
              <a:ext cx="1489075" cy="443865"/>
            </a:xfrm>
            <a:custGeom>
              <a:avLst/>
              <a:gdLst/>
              <a:ahLst/>
              <a:cxnLst/>
              <a:rect l="l" t="t" r="r" b="b"/>
              <a:pathLst>
                <a:path w="1489075" h="443864">
                  <a:moveTo>
                    <a:pt x="1267205" y="0"/>
                  </a:moveTo>
                  <a:lnTo>
                    <a:pt x="1267205" y="110870"/>
                  </a:lnTo>
                  <a:lnTo>
                    <a:pt x="0" y="110870"/>
                  </a:lnTo>
                  <a:lnTo>
                    <a:pt x="0" y="332612"/>
                  </a:lnTo>
                  <a:lnTo>
                    <a:pt x="1267205" y="332612"/>
                  </a:lnTo>
                  <a:lnTo>
                    <a:pt x="1267205" y="443483"/>
                  </a:lnTo>
                  <a:lnTo>
                    <a:pt x="1488948" y="221741"/>
                  </a:lnTo>
                  <a:lnTo>
                    <a:pt x="12672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00265" y="3571494"/>
              <a:ext cx="1489075" cy="443865"/>
            </a:xfrm>
            <a:custGeom>
              <a:avLst/>
              <a:gdLst/>
              <a:ahLst/>
              <a:cxnLst/>
              <a:rect l="l" t="t" r="r" b="b"/>
              <a:pathLst>
                <a:path w="1489075" h="443864">
                  <a:moveTo>
                    <a:pt x="0" y="110870"/>
                  </a:moveTo>
                  <a:lnTo>
                    <a:pt x="1267205" y="110870"/>
                  </a:lnTo>
                  <a:lnTo>
                    <a:pt x="1267205" y="0"/>
                  </a:lnTo>
                  <a:lnTo>
                    <a:pt x="1488948" y="221741"/>
                  </a:lnTo>
                  <a:lnTo>
                    <a:pt x="1267205" y="443483"/>
                  </a:lnTo>
                  <a:lnTo>
                    <a:pt x="1267205" y="332612"/>
                  </a:lnTo>
                  <a:lnTo>
                    <a:pt x="0" y="332612"/>
                  </a:lnTo>
                  <a:lnTo>
                    <a:pt x="0" y="11087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53333" y="3761994"/>
              <a:ext cx="1309370" cy="443865"/>
            </a:xfrm>
            <a:custGeom>
              <a:avLst/>
              <a:gdLst/>
              <a:ahLst/>
              <a:cxnLst/>
              <a:rect l="l" t="t" r="r" b="b"/>
              <a:pathLst>
                <a:path w="1309370" h="443864">
                  <a:moveTo>
                    <a:pt x="221742" y="0"/>
                  </a:moveTo>
                  <a:lnTo>
                    <a:pt x="0" y="221741"/>
                  </a:lnTo>
                  <a:lnTo>
                    <a:pt x="221742" y="443483"/>
                  </a:lnTo>
                  <a:lnTo>
                    <a:pt x="221742" y="332612"/>
                  </a:lnTo>
                  <a:lnTo>
                    <a:pt x="1309116" y="332612"/>
                  </a:lnTo>
                  <a:lnTo>
                    <a:pt x="1309116" y="110870"/>
                  </a:lnTo>
                  <a:lnTo>
                    <a:pt x="221742" y="110870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53333" y="3761994"/>
              <a:ext cx="1309370" cy="443865"/>
            </a:xfrm>
            <a:custGeom>
              <a:avLst/>
              <a:gdLst/>
              <a:ahLst/>
              <a:cxnLst/>
              <a:rect l="l" t="t" r="r" b="b"/>
              <a:pathLst>
                <a:path w="1309370" h="443864">
                  <a:moveTo>
                    <a:pt x="1309116" y="332612"/>
                  </a:moveTo>
                  <a:lnTo>
                    <a:pt x="221742" y="332612"/>
                  </a:lnTo>
                  <a:lnTo>
                    <a:pt x="221742" y="443483"/>
                  </a:lnTo>
                  <a:lnTo>
                    <a:pt x="0" y="221741"/>
                  </a:lnTo>
                  <a:lnTo>
                    <a:pt x="221742" y="0"/>
                  </a:lnTo>
                  <a:lnTo>
                    <a:pt x="221742" y="110870"/>
                  </a:lnTo>
                  <a:lnTo>
                    <a:pt x="1309116" y="110870"/>
                  </a:lnTo>
                  <a:lnTo>
                    <a:pt x="1309116" y="33261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81321" y="3874134"/>
            <a:ext cx="170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libri"/>
                <a:cs typeface="Calibri"/>
              </a:rPr>
              <a:t>Рассуждать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47117"/>
            <a:ext cx="7208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244060"/>
                </a:solidFill>
              </a:rPr>
              <a:t>Что такое</a:t>
            </a:r>
            <a:r>
              <a:rPr spc="-10" dirty="0">
                <a:solidFill>
                  <a:srgbClr val="244060"/>
                </a:solidFill>
              </a:rPr>
              <a:t> «математическая</a:t>
            </a:r>
            <a:r>
              <a:rPr spc="-50" dirty="0">
                <a:solidFill>
                  <a:srgbClr val="244060"/>
                </a:solidFill>
              </a:rPr>
              <a:t> </a:t>
            </a:r>
            <a:r>
              <a:rPr spc="-5" dirty="0">
                <a:solidFill>
                  <a:srgbClr val="244060"/>
                </a:solidFill>
              </a:rPr>
              <a:t>грамотность»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560832"/>
            <a:ext cx="10760075" cy="346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«</a:t>
            </a: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Математическая</a:t>
            </a:r>
            <a:r>
              <a:rPr sz="2400" b="1" spc="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грамотность</a:t>
            </a:r>
            <a:r>
              <a:rPr sz="2400" b="1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это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способность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индивидуума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проводить</a:t>
            </a:r>
            <a:endParaRPr sz="24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  <a:tabLst>
                <a:tab pos="4395470" algn="l"/>
              </a:tabLst>
            </a:pPr>
            <a:r>
              <a:rPr sz="2400" spc="-10" dirty="0">
                <a:latin typeface="Calibri"/>
                <a:cs typeface="Calibri"/>
              </a:rPr>
              <a:t>математические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рассуждения	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формулировать, </a:t>
            </a:r>
            <a:r>
              <a:rPr sz="2400" dirty="0">
                <a:latin typeface="Calibri"/>
                <a:cs typeface="Calibri"/>
              </a:rPr>
              <a:t>применять, </a:t>
            </a:r>
            <a:r>
              <a:rPr sz="2400" spc="-5" dirty="0">
                <a:latin typeface="Calibri"/>
                <a:cs typeface="Calibri"/>
              </a:rPr>
              <a:t>интерпретировать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математику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решения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проблем</a:t>
            </a:r>
            <a:r>
              <a:rPr sz="2400" dirty="0">
                <a:latin typeface="Calibri"/>
                <a:cs typeface="Calibri"/>
              </a:rPr>
              <a:t> в </a:t>
            </a:r>
            <a:r>
              <a:rPr sz="2400" spc="-5" dirty="0">
                <a:latin typeface="Calibri"/>
                <a:cs typeface="Calibri"/>
              </a:rPr>
              <a:t>разнообразных </a:t>
            </a:r>
            <a:r>
              <a:rPr sz="2400" spc="-15" dirty="0">
                <a:latin typeface="Calibri"/>
                <a:cs typeface="Calibri"/>
              </a:rPr>
              <a:t>контекстах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реального </a:t>
            </a:r>
            <a:r>
              <a:rPr sz="2400" spc="-5" dirty="0">
                <a:latin typeface="Calibri"/>
                <a:cs typeface="Calibri"/>
              </a:rPr>
              <a:t> мира.</a:t>
            </a:r>
            <a:endParaRPr sz="2400" dirty="0">
              <a:latin typeface="Calibri"/>
              <a:cs typeface="Calibri"/>
            </a:endParaRPr>
          </a:p>
          <a:p>
            <a:pPr marL="355600" marR="901065" indent="-34353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libri"/>
                <a:cs typeface="Calibri"/>
              </a:rPr>
              <a:t>Она </a:t>
            </a:r>
            <a:r>
              <a:rPr sz="2400" dirty="0">
                <a:latin typeface="Calibri"/>
                <a:cs typeface="Calibri"/>
              </a:rPr>
              <a:t>включает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использование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математических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понятий,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процедур,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фактов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инструментов,</a:t>
            </a:r>
            <a:r>
              <a:rPr sz="2400" spc="-10" dirty="0">
                <a:latin typeface="Calibri"/>
                <a:cs typeface="Calibri"/>
              </a:rPr>
              <a:t> чтобы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описать,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объяснить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предсказать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явления.</a:t>
            </a:r>
            <a:endParaRPr sz="2400" dirty="0">
              <a:latin typeface="Calibri"/>
              <a:cs typeface="Calibri"/>
            </a:endParaRPr>
          </a:p>
          <a:p>
            <a:pPr marL="355600" marR="918844" indent="-34353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libri"/>
                <a:cs typeface="Calibri"/>
              </a:rPr>
              <a:t>Она </a:t>
            </a:r>
            <a:r>
              <a:rPr sz="2400" spc="-10" dirty="0">
                <a:latin typeface="Calibri"/>
                <a:cs typeface="Calibri"/>
              </a:rPr>
              <a:t>помогает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людям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понять </a:t>
            </a:r>
            <a:r>
              <a:rPr sz="2400" spc="-20" dirty="0">
                <a:latin typeface="Calibri"/>
                <a:cs typeface="Calibri"/>
              </a:rPr>
              <a:t>роль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математики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мире,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высказывать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хорошо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обоснованные суждения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принимать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решения,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которые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необходимы </a:t>
            </a:r>
            <a:r>
              <a:rPr sz="2400" spc="-15" dirty="0">
                <a:latin typeface="Calibri"/>
                <a:cs typeface="Calibri"/>
              </a:rPr>
              <a:t> конструктивному, </a:t>
            </a:r>
            <a:r>
              <a:rPr sz="2400" spc="-5" dirty="0">
                <a:latin typeface="Calibri"/>
                <a:cs typeface="Calibri"/>
              </a:rPr>
              <a:t>активному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размышляющему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гражданину.»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80997"/>
              </p:ext>
            </p:extLst>
          </p:nvPr>
        </p:nvGraphicFramePr>
        <p:xfrm>
          <a:off x="5886621" y="4026027"/>
          <a:ext cx="63078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</TotalTime>
  <Words>1688</Words>
  <Application>Microsoft Office PowerPoint</Application>
  <PresentationFormat>Широкоэкранный</PresentationFormat>
  <Paragraphs>274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MS Gothic</vt:lpstr>
      <vt:lpstr>Arial</vt:lpstr>
      <vt:lpstr>Calibri</vt:lpstr>
      <vt:lpstr>Microsoft Sans Serif</vt:lpstr>
      <vt:lpstr>Times New Roman</vt:lpstr>
      <vt:lpstr>Wingdings</vt:lpstr>
      <vt:lpstr>Office Theme</vt:lpstr>
      <vt:lpstr>СЕМИНАР </vt:lpstr>
      <vt:lpstr>«Технологические подходы к оценке функциональной грамотности на уроке»  Российская электронная школа</vt:lpstr>
      <vt:lpstr>Функциональная грамотность (основное определение)</vt:lpstr>
      <vt:lpstr>Структура измерительных материалов в исследовании PISA</vt:lpstr>
      <vt:lpstr>Что подготовлено к 2020/2021 учебному году  http://skiv.instrao.ru/bank-zadaniy/finansovaya-gramotnost/</vt:lpstr>
      <vt:lpstr>СЕРИЯ «ФУНКЦИОНАЛЬНАЯ ГРАМОТНОСТЬ. УЧИМСЯ ДЛЯ ЖИЗНИ»  ПРОЕКТ ИНСТИТУТА СТРАТЕГИИ РАЗВИТИЯ ОБРАЗОВАНИЯ РАО</vt:lpstr>
      <vt:lpstr>PISA</vt:lpstr>
      <vt:lpstr>Механизм взаимодействия двух миров</vt:lpstr>
      <vt:lpstr>Что такое «математическая грамотность»</vt:lpstr>
      <vt:lpstr>Оценка математической грамотности (9 класс) оценка сформированности составляющих математической грамотности (доля ответов высокого и среднего уровней)</vt:lpstr>
      <vt:lpstr>Что такое ЧИТАТЕЛЬСКАЯ ГРАМОТНОСТЬ</vt:lpstr>
      <vt:lpstr>Чтение и понимание текстов (PIRLS)  Читательская грамотность(PISA)</vt:lpstr>
      <vt:lpstr>Умения</vt:lpstr>
      <vt:lpstr>Презентация PowerPoint</vt:lpstr>
      <vt:lpstr>Какие тексты самые трудные?</vt:lpstr>
      <vt:lpstr>Креативное мышление</vt:lpstr>
      <vt:lpstr>Зачем оценивать креативное мышление: значение и  роль креативного мышления</vt:lpstr>
      <vt:lpstr>Креативное мышление</vt:lpstr>
      <vt:lpstr>Примеры заданий: письменное самовыражение</vt:lpstr>
      <vt:lpstr>Глобальные компетенции в структуре функциональной грамотности</vt:lpstr>
      <vt:lpstr>Глобальная компетентность и «глобальные компетенции»</vt:lpstr>
      <vt:lpstr>Презентация PowerPoint</vt:lpstr>
      <vt:lpstr>Содержательные аспекты заданий по «глобальным компетенциям»</vt:lpstr>
      <vt:lpstr>Особенности работы на образовательной платформе «Российская электронная школа»</vt:lpstr>
      <vt:lpstr>Особенности работы на образовательной платформе «Российская электронная школа»</vt:lpstr>
      <vt:lpstr>Особенности работы на образовательной платформе «Российская электронная школа»</vt:lpstr>
      <vt:lpstr>Особенности работы на образовательной платформе «Российская электронная школа»</vt:lpstr>
      <vt:lpstr>Особенности работы на образовательной платформе «Российская электронная школа»</vt:lpstr>
      <vt:lpstr>Особенности работы на образовательной платформе «Российская электронная школа»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theworldgraffiti@yandex.ru</dc:creator>
  <cp:lastModifiedBy>200_2</cp:lastModifiedBy>
  <cp:revision>31</cp:revision>
  <dcterms:created xsi:type="dcterms:W3CDTF">2021-08-29T09:40:03Z</dcterms:created>
  <dcterms:modified xsi:type="dcterms:W3CDTF">2023-05-24T08:14:56Z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2021-08-29T00:00:00Z</vt:filetime>
  </property>
</Properties>
</file>