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  <p:sldId id="259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aldedov.narod.ru/psy_lib/lutoshkin_kak_vesti.pdf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spbappo.ru/wp-content/uploads/2019/10/Diagnostika-i-monitor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nsportal.ru/user/1191223/page/metodika-opredelenie-urovnya-razvitiya-samoupravleniya-v-uchenicheskom-kollektive" TargetMode="External"/><Relationship Id="rId4" Type="http://schemas.openxmlformats.org/officeDocument/2006/relationships/hyperlink" Target="https://nspu.ru/conf/2022/materialy-konferentsii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3-04-24 at 18.26.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Ученическое самоуправление: имитация деятельности или реальная сила?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699792" y="6309320"/>
            <a:ext cx="3704456" cy="288032"/>
          </a:xfrm>
        </p:spPr>
        <p:txBody>
          <a:bodyPr>
            <a:normAutofit fontScale="47500" lnSpcReduction="20000"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635356" cy="79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22108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FBE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Ярыгина Татьяна Сергеевна</a:t>
            </a:r>
          </a:p>
          <a:p>
            <a:pPr lvl="0">
              <a:defRPr/>
            </a:pPr>
            <a:endParaRPr lang="ru-RU" dirty="0" smtClean="0">
              <a:solidFill>
                <a:srgbClr val="FBEE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rgbClr val="FBE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Педагог-организатор, МБОУ  «</a:t>
            </a:r>
            <a:r>
              <a:rPr lang="ru-RU" dirty="0" err="1" smtClean="0">
                <a:solidFill>
                  <a:srgbClr val="FBE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Краснообская</a:t>
            </a:r>
            <a:r>
              <a:rPr lang="ru-RU" dirty="0" smtClean="0">
                <a:solidFill>
                  <a:srgbClr val="FBE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№ 2»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149080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b="1" dirty="0" smtClean="0">
                <a:solidFill>
                  <a:srgbClr val="FBEE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Ярыгина Татьяна Сергеевна</a:t>
            </a:r>
          </a:p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dirty="0" smtClean="0">
                <a:solidFill>
                  <a:srgbClr val="FBEE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магистрант, направление «</a:t>
            </a:r>
            <a:r>
              <a:rPr lang="ru-RU" dirty="0" err="1" smtClean="0">
                <a:solidFill>
                  <a:srgbClr val="FBEE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</a:t>
            </a:r>
            <a:r>
              <a:rPr lang="ru-RU" dirty="0" smtClean="0">
                <a:solidFill>
                  <a:srgbClr val="FBEE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педагогическое образование», магистерская программа «Психология воспитания», ИИГСО,ФГБОУ ВО «Новосибирский государственный педагогический университет», г. Новосибирск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1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Методика определения уровня развития самоуправления в ученическом коллективе.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(разработана М.И. Рожковым)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b="1" dirty="0" smtClean="0"/>
              <a:t> </a:t>
            </a:r>
            <a:r>
              <a:rPr lang="ru-RU" dirty="0" smtClean="0"/>
              <a:t>определить уровень развития ученического самоуправления. 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Ход проведения.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На доске дано смысловое значение цифровых кодов:</a:t>
            </a:r>
          </a:p>
          <a:p>
            <a:pPr>
              <a:buNone/>
            </a:pPr>
            <a:r>
              <a:rPr lang="ru-RU" dirty="0" smtClean="0"/>
              <a:t>4 - «Да»,</a:t>
            </a:r>
          </a:p>
          <a:p>
            <a:pPr>
              <a:buNone/>
            </a:pPr>
            <a:r>
              <a:rPr lang="ru-RU" dirty="0" smtClean="0"/>
              <a:t>3 - «Скорее да, чем нет»,</a:t>
            </a:r>
          </a:p>
          <a:p>
            <a:pPr>
              <a:buNone/>
            </a:pPr>
            <a:r>
              <a:rPr lang="ru-RU" dirty="0" smtClean="0"/>
              <a:t>2 - «Трудно сказать»,</a:t>
            </a:r>
          </a:p>
          <a:p>
            <a:pPr>
              <a:buNone/>
            </a:pPr>
            <a:r>
              <a:rPr lang="ru-RU" dirty="0" smtClean="0"/>
              <a:t>1- «Скорее нет, чем да»,</a:t>
            </a:r>
          </a:p>
          <a:p>
            <a:pPr>
              <a:buNone/>
            </a:pPr>
            <a:r>
              <a:rPr lang="ru-RU" dirty="0" smtClean="0"/>
              <a:t>0 - «Нет».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102777549_large_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3887">
            <a:off x="5224862" y="3241794"/>
            <a:ext cx="3276600" cy="3328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ОПРОСНИК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88632"/>
          </a:xfrm>
        </p:spPr>
        <p:txBody>
          <a:bodyPr>
            <a:noAutofit/>
          </a:bodyPr>
          <a:lstStyle/>
          <a:p>
            <a:pPr marL="88900" indent="-88900">
              <a:buNone/>
            </a:pPr>
            <a:r>
              <a:rPr lang="ru-RU" sz="2400" dirty="0" smtClean="0"/>
              <a:t>1</a:t>
            </a:r>
            <a:r>
              <a:rPr lang="ru-RU" sz="2400" b="1" dirty="0" smtClean="0"/>
              <a:t>. </a:t>
            </a:r>
            <a:r>
              <a:rPr lang="ru-RU" sz="2800" b="1" dirty="0" smtClean="0"/>
              <a:t>Считаю для себя важным добиваться, чтобы коллектив моего класса работал </a:t>
            </a:r>
            <a:r>
              <a:rPr lang="ru-RU" sz="2800" b="1" dirty="0" err="1" smtClean="0"/>
              <a:t>лучше._____________________________________</a:t>
            </a:r>
            <a:endParaRPr lang="ru-RU" sz="2800" b="1" dirty="0" smtClean="0"/>
          </a:p>
          <a:p>
            <a:pPr>
              <a:buNone/>
            </a:pPr>
            <a:r>
              <a:rPr lang="ru-RU" sz="2800" dirty="0" smtClean="0"/>
              <a:t>        4  3  2  1  0</a:t>
            </a:r>
          </a:p>
          <a:p>
            <a:pPr>
              <a:buNone/>
            </a:pPr>
            <a:r>
              <a:rPr lang="ru-RU" sz="2800" dirty="0" smtClean="0"/>
              <a:t>2</a:t>
            </a:r>
            <a:r>
              <a:rPr lang="ru-RU" sz="2800" b="1" dirty="0" smtClean="0"/>
              <a:t>. Вношу предложения по совершенствованию работы класса.</a:t>
            </a:r>
          </a:p>
          <a:p>
            <a:pPr>
              <a:buNone/>
            </a:pPr>
            <a:r>
              <a:rPr lang="ru-RU" sz="2800" dirty="0" smtClean="0"/>
              <a:t>       4  3  2  1  0</a:t>
            </a:r>
          </a:p>
          <a:p>
            <a:pPr>
              <a:buNone/>
            </a:pPr>
            <a:r>
              <a:rPr lang="ru-RU" sz="2800" dirty="0" smtClean="0"/>
              <a:t>3. </a:t>
            </a:r>
            <a:r>
              <a:rPr lang="ru-RU" sz="2800" b="1" dirty="0" smtClean="0"/>
              <a:t>Самостоятельно организую отдельные мероприятия в классе.</a:t>
            </a:r>
          </a:p>
          <a:p>
            <a:pPr>
              <a:buNone/>
            </a:pPr>
            <a:r>
              <a:rPr lang="ru-RU" sz="2800" dirty="0" smtClean="0"/>
              <a:t>       4  3  2  1  0</a:t>
            </a:r>
          </a:p>
          <a:p>
            <a:pPr>
              <a:buNone/>
            </a:pPr>
            <a:r>
              <a:rPr lang="ru-RU" sz="2800" dirty="0" smtClean="0"/>
              <a:t>4. </a:t>
            </a:r>
            <a:r>
              <a:rPr lang="ru-RU" sz="2800" b="1" dirty="0" smtClean="0"/>
              <a:t>Участвую в подведении итогов работы класса, в определении ближайших задач.</a:t>
            </a:r>
          </a:p>
          <a:p>
            <a:pPr>
              <a:buNone/>
            </a:pPr>
            <a:r>
              <a:rPr lang="ru-RU" sz="2800" dirty="0" smtClean="0"/>
              <a:t>       4  3  2  1  0</a:t>
            </a:r>
          </a:p>
          <a:p>
            <a:endParaRPr lang="ru-RU" sz="2400" dirty="0"/>
          </a:p>
        </p:txBody>
      </p:sp>
      <p:pic>
        <p:nvPicPr>
          <p:cNvPr id="6" name="Рисунок 5" descr="102777550_large_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0415">
            <a:off x="6938850" y="2986499"/>
            <a:ext cx="2411224" cy="2449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400" i="1" dirty="0" smtClean="0"/>
              <a:t>5. </a:t>
            </a:r>
            <a:r>
              <a:rPr lang="ru-RU" sz="3400" b="1" dirty="0" smtClean="0"/>
              <a:t>Считаю, что класс способен к дружным самостоятельным действиям.</a:t>
            </a:r>
          </a:p>
          <a:p>
            <a:pPr>
              <a:buNone/>
            </a:pPr>
            <a:r>
              <a:rPr lang="ru-RU" sz="3400" dirty="0" smtClean="0"/>
              <a:t>       4  3  2  1  0</a:t>
            </a:r>
          </a:p>
          <a:p>
            <a:pPr>
              <a:buNone/>
            </a:pPr>
            <a:r>
              <a:rPr lang="ru-RU" sz="3400" dirty="0" smtClean="0"/>
              <a:t>6. </a:t>
            </a:r>
            <a:r>
              <a:rPr lang="ru-RU" sz="3400" b="1" dirty="0" smtClean="0"/>
              <a:t>У нас в классе обязанности четко и равномерно распределяются между учащимися</a:t>
            </a:r>
            <a:r>
              <a:rPr lang="ru-RU" sz="3400" dirty="0" smtClean="0"/>
              <a:t>. ________________________________________</a:t>
            </a:r>
          </a:p>
          <a:p>
            <a:pPr>
              <a:buNone/>
            </a:pPr>
            <a:r>
              <a:rPr lang="ru-RU" sz="3400" dirty="0" smtClean="0"/>
              <a:t>      4  3  2  1  0</a:t>
            </a:r>
          </a:p>
          <a:p>
            <a:pPr>
              <a:buNone/>
            </a:pPr>
            <a:r>
              <a:rPr lang="ru-RU" sz="3400" dirty="0" smtClean="0"/>
              <a:t>7. </a:t>
            </a:r>
            <a:r>
              <a:rPr lang="ru-RU" sz="3400" b="1" dirty="0" smtClean="0"/>
              <a:t>Выборный актив в нашем классе пользуется авторитетом среди всех членов коллектива.</a:t>
            </a:r>
          </a:p>
          <a:p>
            <a:pPr>
              <a:buNone/>
            </a:pPr>
            <a:r>
              <a:rPr lang="ru-RU" sz="3400" dirty="0" smtClean="0"/>
              <a:t>       4  3  2  1  0</a:t>
            </a:r>
          </a:p>
          <a:p>
            <a:pPr>
              <a:buNone/>
            </a:pPr>
            <a:r>
              <a:rPr lang="ru-RU" sz="3400" dirty="0" smtClean="0"/>
              <a:t>8. </a:t>
            </a:r>
            <a:r>
              <a:rPr lang="ru-RU" sz="3400" b="1" dirty="0" smtClean="0"/>
              <a:t>Считаю, что актив в нашем классе хорошо и самостоятельно справляется со своими </a:t>
            </a:r>
            <a:r>
              <a:rPr lang="ru-RU" sz="3400" b="1" dirty="0" err="1" smtClean="0"/>
              <a:t>обязанностями</a:t>
            </a:r>
            <a:r>
              <a:rPr lang="ru-RU" sz="3400" dirty="0" err="1" smtClean="0"/>
              <a:t>.________________________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       4  3  2  1  0</a:t>
            </a:r>
          </a:p>
          <a:p>
            <a:endParaRPr lang="ru-RU" dirty="0"/>
          </a:p>
        </p:txBody>
      </p:sp>
      <p:pic>
        <p:nvPicPr>
          <p:cNvPr id="4" name="Рисунок 3" descr="102777550_large_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4515">
            <a:off x="6807784" y="188127"/>
            <a:ext cx="2144417" cy="217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9. </a:t>
            </a:r>
            <a:r>
              <a:rPr lang="ru-RU" b="1" dirty="0" smtClean="0"/>
              <a:t>Считаю, что учащиеся нашего класса добросовестно относятся к выполнению своих общественных обязанностей.</a:t>
            </a:r>
          </a:p>
          <a:p>
            <a:pPr>
              <a:buNone/>
            </a:pPr>
            <a:r>
              <a:rPr lang="ru-RU" dirty="0" smtClean="0"/>
              <a:t>       4  3  2  1  0</a:t>
            </a:r>
          </a:p>
          <a:p>
            <a:pPr>
              <a:buNone/>
            </a:pPr>
            <a:r>
              <a:rPr lang="ru-RU" dirty="0" smtClean="0"/>
              <a:t>10</a:t>
            </a:r>
            <a:r>
              <a:rPr lang="ru-RU" b="1" dirty="0" smtClean="0"/>
              <a:t>. Своевременно и точно выполняю решения, принятые собранием или активом класса.</a:t>
            </a:r>
          </a:p>
          <a:p>
            <a:pPr>
              <a:buNone/>
            </a:pPr>
            <a:r>
              <a:rPr lang="ru-RU" dirty="0" smtClean="0"/>
              <a:t>       4  3  2  1  0</a:t>
            </a:r>
          </a:p>
          <a:p>
            <a:pPr>
              <a:buNone/>
            </a:pPr>
            <a:r>
              <a:rPr lang="ru-RU" dirty="0" smtClean="0"/>
              <a:t>11. </a:t>
            </a:r>
            <a:r>
              <a:rPr lang="ru-RU" b="1" dirty="0" smtClean="0"/>
              <a:t>Стремлюсь приложить все усилия, чтобы задачи, поставленные перед коллективом, были выполнены.</a:t>
            </a:r>
            <a:r>
              <a:rPr lang="ru-RU" dirty="0" smtClean="0"/>
              <a:t> ________________________</a:t>
            </a:r>
          </a:p>
          <a:p>
            <a:pPr>
              <a:buNone/>
            </a:pPr>
            <a:r>
              <a:rPr lang="ru-RU" dirty="0" smtClean="0"/>
              <a:t>       4  3  2  1  0</a:t>
            </a:r>
          </a:p>
          <a:p>
            <a:pPr>
              <a:buNone/>
            </a:pPr>
            <a:r>
              <a:rPr lang="ru-RU" dirty="0" smtClean="0"/>
              <a:t>12. </a:t>
            </a:r>
            <a:r>
              <a:rPr lang="ru-RU" b="1" dirty="0" smtClean="0"/>
              <a:t>Готов ответить за результаты своей работы и за результаты работы своих товарищей</a:t>
            </a:r>
            <a:r>
              <a:rPr lang="ru-RU" dirty="0" smtClean="0"/>
              <a:t>. _____________________________________</a:t>
            </a:r>
          </a:p>
          <a:p>
            <a:pPr>
              <a:buNone/>
            </a:pPr>
            <a:r>
              <a:rPr lang="ru-RU" dirty="0" smtClean="0"/>
              <a:t>       4  3  2  1  0</a:t>
            </a:r>
          </a:p>
          <a:p>
            <a:endParaRPr lang="ru-RU" dirty="0"/>
          </a:p>
        </p:txBody>
      </p:sp>
      <p:pic>
        <p:nvPicPr>
          <p:cNvPr id="4" name="Рисунок 3" descr="102777550_large_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4515">
            <a:off x="7151648" y="4564596"/>
            <a:ext cx="2273958" cy="2310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>Обработка результатов.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При обработке результатов 12 предложений разбиваются на 3 группы компонентов.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1) включенность учащихся в самоуправленческую деятельность (предложения 1-4);</a:t>
            </a:r>
            <a:br>
              <a:rPr lang="ru-RU" sz="3100" dirty="0" smtClean="0"/>
            </a:br>
            <a:r>
              <a:rPr lang="ru-RU" sz="3100" dirty="0" smtClean="0"/>
              <a:t>2) организованность классного коллектива (5-8);</a:t>
            </a:r>
            <a:br>
              <a:rPr lang="ru-RU" sz="3100" dirty="0" smtClean="0"/>
            </a:br>
            <a:r>
              <a:rPr lang="ru-RU" sz="3100" dirty="0" smtClean="0"/>
              <a:t>3) ответственность членов первичного коллектива за его дела (9-12).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По каждой группе подсчитывается сумма баллов, выставленных всеми участниками опроса. Затем она делится на число участников опроса и на 16 -максимальное количество баллов, которое может указать опрашиваемый в каждой группе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Например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  <a:r>
              <a:rPr lang="ru-RU" sz="2400" dirty="0" smtClean="0"/>
              <a:t> сумма баллов, выставленных 10 участниками опроса по первой группе, составляет 78. Тогда 78 : 10 : 16 = 0,4875.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Где взять???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 </a:t>
            </a:r>
            <a:r>
              <a:rPr lang="ru-RU" sz="1800" dirty="0" smtClean="0"/>
              <a:t>Ефимова, И.А., </a:t>
            </a:r>
            <a:r>
              <a:rPr lang="ru-RU" sz="1800" dirty="0" err="1" smtClean="0"/>
              <a:t>Котисова</a:t>
            </a:r>
            <a:r>
              <a:rPr lang="ru-RU" sz="1800" dirty="0" smtClean="0"/>
              <a:t>, С.В., </a:t>
            </a:r>
            <a:r>
              <a:rPr lang="ru-RU" sz="1800" dirty="0" err="1" smtClean="0"/>
              <a:t>Кочетова</a:t>
            </a:r>
            <a:r>
              <a:rPr lang="ru-RU" sz="1800" dirty="0" smtClean="0"/>
              <a:t> А.А., Титов, В.В., Филиппова, М.Г. Диагностика и мониторинг ученического самоуправления и социализации школьников: Методическое пособие / Под ред. </a:t>
            </a:r>
            <a:r>
              <a:rPr lang="ru-RU" sz="1800" dirty="0" err="1" smtClean="0"/>
              <a:t>А.А.Кочетовой</a:t>
            </a:r>
            <a:r>
              <a:rPr lang="ru-RU" sz="1800" dirty="0" smtClean="0"/>
              <a:t> / Из опыта инновационной деятельности школы № 287 Санкт-Петербурга. - СПб.: Изд-во «</a:t>
            </a:r>
            <a:r>
              <a:rPr lang="ru-RU" sz="1800" dirty="0" err="1" smtClean="0"/>
              <a:t>КультИнформПресс</a:t>
            </a:r>
            <a:r>
              <a:rPr lang="ru-RU" sz="1800" dirty="0" smtClean="0"/>
              <a:t>», 2017. - 105 с.</a:t>
            </a:r>
            <a:endParaRPr lang="ru-RU" sz="1800" dirty="0" smtClean="0">
              <a:hlinkClick r:id="rId2"/>
            </a:endParaRPr>
          </a:p>
          <a:p>
            <a:pPr indent="-77788">
              <a:buNone/>
            </a:pPr>
            <a:r>
              <a:rPr lang="ru-RU" sz="1800" dirty="0" smtClean="0">
                <a:hlinkClick r:id="rId2"/>
              </a:rPr>
              <a:t> </a:t>
            </a:r>
            <a:r>
              <a:rPr lang="en-US" sz="1800" dirty="0" smtClean="0">
                <a:hlinkClick r:id="rId2"/>
              </a:rPr>
              <a:t>https://spbappo.ru/wp-content/uploads/2019/10/Diagnostika-i-monitoring.pdf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2. </a:t>
            </a:r>
            <a:r>
              <a:rPr lang="ru-RU" sz="1800" dirty="0" err="1" smtClean="0"/>
              <a:t>Лутошкин</a:t>
            </a:r>
            <a:r>
              <a:rPr lang="ru-RU" sz="1800" dirty="0" smtClean="0"/>
              <a:t>, А.Н. Как вести за собой/ </a:t>
            </a:r>
            <a:r>
              <a:rPr lang="ru-RU" sz="1800" dirty="0" err="1" smtClean="0"/>
              <a:t>А.Н.Лутошкин</a:t>
            </a:r>
            <a:r>
              <a:rPr lang="ru-RU" sz="1800" dirty="0" smtClean="0"/>
              <a:t>.- Москва : Просвещение, 1986. - 208 с.-</a:t>
            </a:r>
            <a:r>
              <a:rPr lang="en-US" sz="1800" dirty="0" smtClean="0">
                <a:hlinkClick r:id="rId3"/>
              </a:rPr>
              <a:t>http://aldedov.narod.ru/psy_lib/lutoshkin_kak_vesti.pdf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3. Ромм, Т.А, </a:t>
            </a:r>
            <a:r>
              <a:rPr lang="ru-RU" sz="1800" dirty="0" err="1" smtClean="0"/>
              <a:t>Дейч</a:t>
            </a:r>
            <a:r>
              <a:rPr lang="ru-RU" sz="1800" dirty="0" smtClean="0"/>
              <a:t> Б.А, </a:t>
            </a:r>
            <a:r>
              <a:rPr lang="ru-RU" sz="1800" dirty="0" err="1" smtClean="0"/>
              <a:t>Андриенко</a:t>
            </a:r>
            <a:r>
              <a:rPr lang="ru-RU" sz="1800" dirty="0" smtClean="0"/>
              <a:t> Е.В. Воспитательная деятельность классного руководителя/ Т.А. Ромм. – Министерство просвещения РФ </a:t>
            </a:r>
            <a:r>
              <a:rPr lang="ru-RU" sz="1800" dirty="0" err="1" smtClean="0"/>
              <a:t>НГПУ.-Новосибирск</a:t>
            </a:r>
            <a:r>
              <a:rPr lang="ru-RU" sz="1800" dirty="0" smtClean="0"/>
              <a:t> : Изд-во НГПУ, 2022.- 213 с.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4"/>
              </a:rPr>
              <a:t>https://nspu.ru/conf/2022/materialy-konferentsii/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4.</a:t>
            </a:r>
            <a:r>
              <a:rPr lang="en-US" sz="1800" dirty="0" smtClean="0"/>
              <a:t> </a:t>
            </a:r>
            <a:r>
              <a:rPr lang="ru-RU" sz="1800" dirty="0" smtClean="0"/>
              <a:t>Методика определения уровня развития самоуправления в ученическом коллективе (разработана М.И. Рожковым) </a:t>
            </a:r>
            <a:r>
              <a:rPr lang="en-US" sz="1800" dirty="0" smtClean="0">
                <a:hlinkClick r:id="rId5"/>
              </a:rPr>
              <a:t>https://nsportal.ru/user/1191223/page/metodika-opredelenie-urovnya-razvitiya-samoupravleniya-v-uchenicheskom-kollektive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6" cstate="print"/>
          <a:srcRect l="17892" r="12055"/>
          <a:stretch>
            <a:fillRect/>
          </a:stretch>
        </p:blipFill>
        <p:spPr>
          <a:xfrm>
            <a:off x="3923928" y="5157192"/>
            <a:ext cx="1352960" cy="1700808"/>
          </a:xfrm>
          <a:prstGeom prst="rect">
            <a:avLst/>
          </a:prstGeom>
        </p:spPr>
      </p:pic>
      <p:pic>
        <p:nvPicPr>
          <p:cNvPr id="5" name="Рисунок 4" descr="WhatsApp Image 2023-05-01 at 21.31.28.jpeg"/>
          <p:cNvPicPr>
            <a:picLocks noChangeAspect="1"/>
          </p:cNvPicPr>
          <p:nvPr/>
        </p:nvPicPr>
        <p:blipFill>
          <a:blip r:embed="rId7" cstate="print"/>
          <a:srcRect t="10101" b="32150"/>
          <a:stretch>
            <a:fillRect/>
          </a:stretch>
        </p:blipFill>
        <p:spPr>
          <a:xfrm>
            <a:off x="6732240" y="5085184"/>
            <a:ext cx="1339225" cy="1772816"/>
          </a:xfrm>
          <a:prstGeom prst="rect">
            <a:avLst/>
          </a:prstGeom>
        </p:spPr>
      </p:pic>
      <p:pic>
        <p:nvPicPr>
          <p:cNvPr id="6" name="Рисунок 5" descr="WhatsApp Image 2023-05-01 at 21.48.49.jpeg"/>
          <p:cNvPicPr>
            <a:picLocks noChangeAspect="1"/>
          </p:cNvPicPr>
          <p:nvPr/>
        </p:nvPicPr>
        <p:blipFill>
          <a:blip r:embed="rId8" cstate="print"/>
          <a:srcRect l="5179" t="33200" r="7046" b="9051"/>
          <a:stretch>
            <a:fillRect/>
          </a:stretch>
        </p:blipFill>
        <p:spPr>
          <a:xfrm>
            <a:off x="1043608" y="5265970"/>
            <a:ext cx="1360463" cy="15920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Impact" pitchFamily="34" charset="0"/>
              </a:rPr>
              <a:t>Детей надо учить тому, что пригодится им, </a:t>
            </a:r>
            <a:br>
              <a:rPr lang="ru-RU" sz="3600" dirty="0" smtClean="0">
                <a:latin typeface="Impact" pitchFamily="34" charset="0"/>
              </a:rPr>
            </a:br>
            <a:r>
              <a:rPr lang="ru-RU" sz="3600" dirty="0" smtClean="0">
                <a:latin typeface="Impact" pitchFamily="34" charset="0"/>
              </a:rPr>
              <a:t>когда они вырастут.</a:t>
            </a:r>
            <a:br>
              <a:rPr lang="ru-RU" sz="3600" dirty="0" smtClean="0">
                <a:latin typeface="Impact" pitchFamily="34" charset="0"/>
              </a:rPr>
            </a:br>
            <a:r>
              <a:rPr lang="ru-RU" sz="3600" dirty="0" smtClean="0">
                <a:latin typeface="Impact" pitchFamily="34" charset="0"/>
              </a:rPr>
              <a:t>                                                                             </a:t>
            </a:r>
            <a:r>
              <a:rPr lang="ru-RU" sz="3600" i="1" dirty="0" smtClean="0">
                <a:latin typeface="Impact" pitchFamily="34" charset="0"/>
              </a:rPr>
              <a:t>Аристипп</a:t>
            </a:r>
            <a:r>
              <a:rPr lang="ru-RU" dirty="0" smtClean="0">
                <a:latin typeface="Impact" pitchFamily="34" charset="0"/>
              </a:rPr>
              <a:t/>
            </a:r>
            <a:br>
              <a:rPr lang="ru-RU" dirty="0" smtClean="0">
                <a:latin typeface="Impact" pitchFamily="34" charset="0"/>
              </a:rPr>
            </a:br>
            <a:endParaRPr lang="ru-RU" dirty="0"/>
          </a:p>
        </p:txBody>
      </p:sp>
      <p:pic>
        <p:nvPicPr>
          <p:cNvPr id="4" name="Содержимое 3" descr="novyj_tochechnyj_risunok-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3259"/>
            <a:ext cx="4608512" cy="45083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3-04-24 at 18.26.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Ученическое самоуправление: имитация деятельности или реальная сила?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6358528" y="659735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635356" cy="79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22108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FBE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Ярыгина Татьяна Сергеевна</a:t>
            </a:r>
          </a:p>
          <a:p>
            <a:pPr lvl="0">
              <a:defRPr/>
            </a:pPr>
            <a:endParaRPr lang="ru-RU" dirty="0" smtClean="0">
              <a:solidFill>
                <a:srgbClr val="FBEE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rgbClr val="FBE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Педагог-организатор, МБОУ  «</a:t>
            </a:r>
            <a:r>
              <a:rPr lang="ru-RU" dirty="0" err="1" smtClean="0">
                <a:solidFill>
                  <a:srgbClr val="FBE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Краснообская</a:t>
            </a:r>
            <a:r>
              <a:rPr lang="ru-RU" dirty="0" smtClean="0">
                <a:solidFill>
                  <a:srgbClr val="FBE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№ 2»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149080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b="1" dirty="0" smtClean="0">
                <a:solidFill>
                  <a:srgbClr val="FBEE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Ярыгина Татьяна Сергеевна</a:t>
            </a:r>
          </a:p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dirty="0" smtClean="0">
                <a:solidFill>
                  <a:srgbClr val="FBEE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магистрант, направление «</a:t>
            </a:r>
            <a:r>
              <a:rPr lang="ru-RU" dirty="0" err="1" smtClean="0">
                <a:solidFill>
                  <a:srgbClr val="FBEE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</a:t>
            </a:r>
            <a:r>
              <a:rPr lang="ru-RU" dirty="0" smtClean="0">
                <a:solidFill>
                  <a:srgbClr val="FBEE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педагогическое образование», магистерская программа «Психология воспитания», ИИГСО,ФГБОУ ВО «Новосибирский государственный педагогический университет», г. Новосибирск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300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Impact</vt:lpstr>
      <vt:lpstr>Times New Roman</vt:lpstr>
      <vt:lpstr>Тема Office</vt:lpstr>
      <vt:lpstr>Ученическое самоуправление: имитация деятельности или реальная сила? </vt:lpstr>
      <vt:lpstr>Методика определения уровня развития самоуправления в ученическом коллективе. (разработана М.И. Рожковым)</vt:lpstr>
      <vt:lpstr>ОПРОСНИК</vt:lpstr>
      <vt:lpstr>Презентация PowerPoint</vt:lpstr>
      <vt:lpstr>Презентация PowerPoint</vt:lpstr>
      <vt:lpstr>Обработка результатов. При обработке результатов 12 предложений разбиваются на 3 группы компонентов. 1) включенность учащихся в самоуправленческую деятельность (предложения 1-4); 2) организованность классного коллектива (5-8); 3) ответственность членов первичного коллектива за его дела (9-12). </vt:lpstr>
      <vt:lpstr>Где взять???</vt:lpstr>
      <vt:lpstr>Детей надо учить тому, что пригодится им,  когда они вырастут.                                                                              Аристипп </vt:lpstr>
      <vt:lpstr>Ученическое самоуправление: имитация деятельности или реальная сила?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Учетная запись Майкрософт</cp:lastModifiedBy>
  <cp:revision>6</cp:revision>
  <dcterms:created xsi:type="dcterms:W3CDTF">2023-05-01T07:22:16Z</dcterms:created>
  <dcterms:modified xsi:type="dcterms:W3CDTF">2023-05-04T02:45:54Z</dcterms:modified>
</cp:coreProperties>
</file>