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86" r:id="rId8"/>
    <p:sldId id="274" r:id="rId9"/>
    <p:sldId id="275" r:id="rId10"/>
    <p:sldId id="284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7" r:id="rId19"/>
    <p:sldId id="257" r:id="rId20"/>
    <p:sldId id="258" r:id="rId21"/>
    <p:sldId id="259" r:id="rId22"/>
    <p:sldId id="260" r:id="rId23"/>
    <p:sldId id="270" r:id="rId24"/>
    <p:sldId id="261" r:id="rId25"/>
    <p:sldId id="262" r:id="rId26"/>
    <p:sldId id="263" r:id="rId27"/>
    <p:sldId id="264" r:id="rId28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43EEC0-5F4C-4271-9681-17C407E21C43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16B623-47F3-4908-BAC1-FD7B6459B0F8}">
      <dgm:prSet phldrT="[Текст]"/>
      <dgm:spPr/>
      <dgm:t>
        <a:bodyPr/>
        <a:lstStyle/>
        <a:p>
          <a:r>
            <a:rPr lang="ru-RU" dirty="0" smtClean="0"/>
            <a:t>СДП</a:t>
          </a:r>
          <a:endParaRPr lang="ru-RU" dirty="0"/>
        </a:p>
      </dgm:t>
    </dgm:pt>
    <dgm:pt modelId="{04B59AE9-7E6C-4AF7-A2E6-206D9D7C824D}" type="parTrans" cxnId="{E4B14623-5993-4877-9A6C-8989D9E8F80D}">
      <dgm:prSet/>
      <dgm:spPr/>
      <dgm:t>
        <a:bodyPr/>
        <a:lstStyle/>
        <a:p>
          <a:endParaRPr lang="ru-RU"/>
        </a:p>
      </dgm:t>
    </dgm:pt>
    <dgm:pt modelId="{6F8E9A43-A98B-4C73-B2F9-52BE676BF909}" type="sibTrans" cxnId="{E4B14623-5993-4877-9A6C-8989D9E8F80D}">
      <dgm:prSet/>
      <dgm:spPr/>
      <dgm:t>
        <a:bodyPr/>
        <a:lstStyle/>
        <a:p>
          <a:endParaRPr lang="ru-RU"/>
        </a:p>
      </dgm:t>
    </dgm:pt>
    <dgm:pt modelId="{23C18BDF-531B-4196-841B-68C016BD12A5}">
      <dgm:prSet phldrT="[Текст]"/>
      <dgm:spPr/>
      <dgm:t>
        <a:bodyPr/>
        <a:lstStyle/>
        <a:p>
          <a:r>
            <a:rPr lang="ru-RU" dirty="0" smtClean="0"/>
            <a:t>УУД</a:t>
          </a:r>
          <a:endParaRPr lang="ru-RU" dirty="0"/>
        </a:p>
      </dgm:t>
    </dgm:pt>
    <dgm:pt modelId="{B591ECE2-CEDD-4CAC-BB07-AA83629D6E6A}" type="parTrans" cxnId="{17C5130B-4E7C-4F55-96A4-AB6D4E568337}">
      <dgm:prSet/>
      <dgm:spPr/>
      <dgm:t>
        <a:bodyPr/>
        <a:lstStyle/>
        <a:p>
          <a:endParaRPr lang="ru-RU"/>
        </a:p>
      </dgm:t>
    </dgm:pt>
    <dgm:pt modelId="{DA623617-B960-4EA9-B667-C8DD8A00CA68}" type="sibTrans" cxnId="{17C5130B-4E7C-4F55-96A4-AB6D4E568337}">
      <dgm:prSet/>
      <dgm:spPr/>
      <dgm:t>
        <a:bodyPr/>
        <a:lstStyle/>
        <a:p>
          <a:endParaRPr lang="ru-RU"/>
        </a:p>
      </dgm:t>
    </dgm:pt>
    <dgm:pt modelId="{28D243D7-299A-428B-BE88-1BE30DC6661C}" type="pres">
      <dgm:prSet presAssocID="{8843EEC0-5F4C-4271-9681-17C407E21C4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89A8C15-FA12-4FDE-A995-17BF3A8D6737}" type="pres">
      <dgm:prSet presAssocID="{F516B623-47F3-4908-BAC1-FD7B6459B0F8}" presName="Accent1" presStyleCnt="0"/>
      <dgm:spPr/>
    </dgm:pt>
    <dgm:pt modelId="{294B40B6-A2E4-45EE-86A4-18ED67B90F28}" type="pres">
      <dgm:prSet presAssocID="{F516B623-47F3-4908-BAC1-FD7B6459B0F8}" presName="Accent" presStyleLbl="node1" presStyleIdx="0" presStyleCnt="2"/>
      <dgm:spPr/>
    </dgm:pt>
    <dgm:pt modelId="{BDE5654C-2DDE-4D6A-8D75-417499FF9A45}" type="pres">
      <dgm:prSet presAssocID="{F516B623-47F3-4908-BAC1-FD7B6459B0F8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2E909-0C01-4FE7-921B-B6BC0813608E}" type="pres">
      <dgm:prSet presAssocID="{23C18BDF-531B-4196-841B-68C016BD12A5}" presName="Accent2" presStyleCnt="0"/>
      <dgm:spPr/>
    </dgm:pt>
    <dgm:pt modelId="{58BE309D-9949-4EFA-981E-2E83C19A6271}" type="pres">
      <dgm:prSet presAssocID="{23C18BDF-531B-4196-841B-68C016BD12A5}" presName="Accent" presStyleLbl="node1" presStyleIdx="1" presStyleCnt="2"/>
      <dgm:spPr/>
    </dgm:pt>
    <dgm:pt modelId="{7A1F74EF-50E6-4ECA-8BEC-258B65B3C7F5}" type="pres">
      <dgm:prSet presAssocID="{23C18BDF-531B-4196-841B-68C016BD12A5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89396C-9F96-46B7-A085-5A2302AE40C2}" type="presOf" srcId="{23C18BDF-531B-4196-841B-68C016BD12A5}" destId="{7A1F74EF-50E6-4ECA-8BEC-258B65B3C7F5}" srcOrd="0" destOrd="0" presId="urn:microsoft.com/office/officeart/2009/layout/CircleArrowProcess"/>
    <dgm:cxn modelId="{EE370D75-A9A6-4146-8D47-60ED93A64615}" type="presOf" srcId="{8843EEC0-5F4C-4271-9681-17C407E21C43}" destId="{28D243D7-299A-428B-BE88-1BE30DC6661C}" srcOrd="0" destOrd="0" presId="urn:microsoft.com/office/officeart/2009/layout/CircleArrowProcess"/>
    <dgm:cxn modelId="{7FFFF1BE-1B59-4047-B580-0E5790EDC01A}" type="presOf" srcId="{F516B623-47F3-4908-BAC1-FD7B6459B0F8}" destId="{BDE5654C-2DDE-4D6A-8D75-417499FF9A45}" srcOrd="0" destOrd="0" presId="urn:microsoft.com/office/officeart/2009/layout/CircleArrowProcess"/>
    <dgm:cxn modelId="{17C5130B-4E7C-4F55-96A4-AB6D4E568337}" srcId="{8843EEC0-5F4C-4271-9681-17C407E21C43}" destId="{23C18BDF-531B-4196-841B-68C016BD12A5}" srcOrd="1" destOrd="0" parTransId="{B591ECE2-CEDD-4CAC-BB07-AA83629D6E6A}" sibTransId="{DA623617-B960-4EA9-B667-C8DD8A00CA68}"/>
    <dgm:cxn modelId="{E4B14623-5993-4877-9A6C-8989D9E8F80D}" srcId="{8843EEC0-5F4C-4271-9681-17C407E21C43}" destId="{F516B623-47F3-4908-BAC1-FD7B6459B0F8}" srcOrd="0" destOrd="0" parTransId="{04B59AE9-7E6C-4AF7-A2E6-206D9D7C824D}" sibTransId="{6F8E9A43-A98B-4C73-B2F9-52BE676BF909}"/>
    <dgm:cxn modelId="{754FD860-CA6A-47E6-AA20-F82F4B7072FC}" type="presParOf" srcId="{28D243D7-299A-428B-BE88-1BE30DC6661C}" destId="{489A8C15-FA12-4FDE-A995-17BF3A8D6737}" srcOrd="0" destOrd="0" presId="urn:microsoft.com/office/officeart/2009/layout/CircleArrowProcess"/>
    <dgm:cxn modelId="{B90A78E1-4C94-4D01-AF19-8360637E146B}" type="presParOf" srcId="{489A8C15-FA12-4FDE-A995-17BF3A8D6737}" destId="{294B40B6-A2E4-45EE-86A4-18ED67B90F28}" srcOrd="0" destOrd="0" presId="urn:microsoft.com/office/officeart/2009/layout/CircleArrowProcess"/>
    <dgm:cxn modelId="{53D2FB1E-F359-462D-A895-818EA7CF4FA3}" type="presParOf" srcId="{28D243D7-299A-428B-BE88-1BE30DC6661C}" destId="{BDE5654C-2DDE-4D6A-8D75-417499FF9A45}" srcOrd="1" destOrd="0" presId="urn:microsoft.com/office/officeart/2009/layout/CircleArrowProcess"/>
    <dgm:cxn modelId="{109F0E72-479F-452F-9FE7-61FC96C53830}" type="presParOf" srcId="{28D243D7-299A-428B-BE88-1BE30DC6661C}" destId="{DDA2E909-0C01-4FE7-921B-B6BC0813608E}" srcOrd="2" destOrd="0" presId="urn:microsoft.com/office/officeart/2009/layout/CircleArrowProcess"/>
    <dgm:cxn modelId="{12E3A514-A9BB-47E7-BA6E-BAA77347E8BB}" type="presParOf" srcId="{DDA2E909-0C01-4FE7-921B-B6BC0813608E}" destId="{58BE309D-9949-4EFA-981E-2E83C19A6271}" srcOrd="0" destOrd="0" presId="urn:microsoft.com/office/officeart/2009/layout/CircleArrowProcess"/>
    <dgm:cxn modelId="{95DEA666-CBD7-4062-9558-9EE81CDBCBF7}" type="presParOf" srcId="{28D243D7-299A-428B-BE88-1BE30DC6661C}" destId="{7A1F74EF-50E6-4ECA-8BEC-258B65B3C7F5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2CC95B-BE4F-458C-8783-3FF986A5660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5340AF-11D0-4BE1-907F-AE1F4967E6B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Если дети, которых я обучаю </a:t>
          </a:r>
          <a:r>
            <a:rPr lang="ru-RU" b="1" dirty="0" smtClean="0">
              <a:solidFill>
                <a:schemeClr val="tx1"/>
              </a:solidFill>
            </a:rPr>
            <a:t>НЕ…</a:t>
          </a:r>
          <a:endParaRPr lang="ru-RU" b="1" dirty="0">
            <a:solidFill>
              <a:schemeClr val="tx1"/>
            </a:solidFill>
          </a:endParaRPr>
        </a:p>
      </dgm:t>
    </dgm:pt>
    <dgm:pt modelId="{C18C1145-D9F7-45A7-B9A2-D6F8B8EE9CB1}" type="parTrans" cxnId="{B8586270-7D89-46AA-BFEB-C7432C2E1987}">
      <dgm:prSet/>
      <dgm:spPr/>
      <dgm:t>
        <a:bodyPr/>
        <a:lstStyle/>
        <a:p>
          <a:endParaRPr lang="ru-RU"/>
        </a:p>
      </dgm:t>
    </dgm:pt>
    <dgm:pt modelId="{6BC6346D-E7C7-4C2D-82CF-69B152900D77}" type="sibTrans" cxnId="{B8586270-7D89-46AA-BFEB-C7432C2E1987}">
      <dgm:prSet/>
      <dgm:spPr/>
      <dgm:t>
        <a:bodyPr/>
        <a:lstStyle/>
        <a:p>
          <a:endParaRPr lang="ru-RU"/>
        </a:p>
      </dgm:t>
    </dgm:pt>
    <dgm:pt modelId="{C7170A3F-E766-4850-868A-6A3C3A41FA6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владеют навыками </a:t>
          </a:r>
          <a:r>
            <a:rPr lang="ru-RU" sz="2400" b="1" dirty="0" smtClean="0">
              <a:solidFill>
                <a:schemeClr val="tx1"/>
              </a:solidFill>
            </a:rPr>
            <a:t>решения проблем и построения</a:t>
          </a:r>
          <a:r>
            <a:rPr lang="ru-RU" sz="2000" b="1" dirty="0" smtClean="0">
              <a:solidFill>
                <a:schemeClr val="tx1"/>
              </a:solidFill>
            </a:rPr>
            <a:t> </a:t>
          </a:r>
          <a:r>
            <a:rPr lang="ru-RU" sz="1800" dirty="0" smtClean="0">
              <a:solidFill>
                <a:schemeClr val="tx1"/>
              </a:solidFill>
            </a:rPr>
            <a:t> своей успешной жизни</a:t>
          </a:r>
          <a:endParaRPr lang="ru-RU" sz="1800" dirty="0">
            <a:solidFill>
              <a:schemeClr val="tx1"/>
            </a:solidFill>
          </a:endParaRPr>
        </a:p>
      </dgm:t>
    </dgm:pt>
    <dgm:pt modelId="{9192D264-C3BA-41C1-960B-B86EE039DC95}" type="parTrans" cxnId="{4A0E7ED6-628F-49A1-98F3-E0093072274D}">
      <dgm:prSet/>
      <dgm:spPr/>
      <dgm:t>
        <a:bodyPr/>
        <a:lstStyle/>
        <a:p>
          <a:endParaRPr lang="ru-RU"/>
        </a:p>
      </dgm:t>
    </dgm:pt>
    <dgm:pt modelId="{A30613EB-D980-4804-9283-78E54CBFDE8E}" type="sibTrans" cxnId="{4A0E7ED6-628F-49A1-98F3-E0093072274D}">
      <dgm:prSet/>
      <dgm:spPr/>
      <dgm:t>
        <a:bodyPr/>
        <a:lstStyle/>
        <a:p>
          <a:endParaRPr lang="ru-RU"/>
        </a:p>
      </dgm:t>
    </dgm:pt>
    <dgm:pt modelId="{708D7FFB-611C-4EFC-851D-4C5F447B795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умеют выстроить созидательные </a:t>
          </a:r>
          <a:r>
            <a:rPr lang="ru-RU" sz="2400" b="1" dirty="0" smtClean="0">
              <a:solidFill>
                <a:schemeClr val="tx1"/>
              </a:solidFill>
            </a:rPr>
            <a:t>отношения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r>
            <a:rPr lang="ru-RU" sz="1800" dirty="0" smtClean="0">
              <a:solidFill>
                <a:schemeClr val="tx1"/>
              </a:solidFill>
            </a:rPr>
            <a:t>с собой , с другими  и с миром</a:t>
          </a:r>
          <a:endParaRPr lang="ru-RU" sz="1800" dirty="0">
            <a:solidFill>
              <a:schemeClr val="tx1"/>
            </a:solidFill>
          </a:endParaRPr>
        </a:p>
      </dgm:t>
    </dgm:pt>
    <dgm:pt modelId="{5DD20927-091E-4D23-93AA-EB94381987DE}" type="parTrans" cxnId="{BDA6811F-56DE-41FF-A56A-BD50D5337BFA}">
      <dgm:prSet/>
      <dgm:spPr/>
      <dgm:t>
        <a:bodyPr/>
        <a:lstStyle/>
        <a:p>
          <a:endParaRPr lang="ru-RU"/>
        </a:p>
      </dgm:t>
    </dgm:pt>
    <dgm:pt modelId="{B2B09D13-B43B-4068-8857-F3BAB7BAC82C}" type="sibTrans" cxnId="{BDA6811F-56DE-41FF-A56A-BD50D5337BFA}">
      <dgm:prSet/>
      <dgm:spPr/>
      <dgm:t>
        <a:bodyPr/>
        <a:lstStyle/>
        <a:p>
          <a:endParaRPr lang="ru-RU"/>
        </a:p>
      </dgm:t>
    </dgm:pt>
    <dgm:pt modelId="{8531C51B-0F50-4240-9AB6-8F34E5130F99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способны  </a:t>
          </a:r>
          <a:r>
            <a:rPr lang="ru-RU" sz="2400" b="1" dirty="0" smtClean="0">
              <a:solidFill>
                <a:schemeClr val="tx1"/>
              </a:solidFill>
            </a:rPr>
            <a:t>адаптироваться</a:t>
          </a:r>
          <a:r>
            <a:rPr lang="ru-RU" sz="2400" dirty="0" smtClean="0">
              <a:solidFill>
                <a:schemeClr val="tx1"/>
              </a:solidFill>
            </a:rPr>
            <a:t>  </a:t>
          </a:r>
          <a:r>
            <a:rPr lang="ru-RU" sz="2000" dirty="0" smtClean="0">
              <a:solidFill>
                <a:schemeClr val="tx1"/>
              </a:solidFill>
            </a:rPr>
            <a:t>и эффективно </a:t>
          </a:r>
          <a:r>
            <a:rPr lang="ru-RU" sz="2400" b="1" dirty="0" smtClean="0">
              <a:solidFill>
                <a:schemeClr val="tx1"/>
              </a:solidFill>
            </a:rPr>
            <a:t>действовать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000" dirty="0" smtClean="0">
              <a:solidFill>
                <a:schemeClr val="tx1"/>
              </a:solidFill>
            </a:rPr>
            <a:t>во взрослом мире </a:t>
          </a:r>
          <a:endParaRPr lang="ru-RU" sz="2000" dirty="0">
            <a:solidFill>
              <a:schemeClr val="tx1"/>
            </a:solidFill>
          </a:endParaRPr>
        </a:p>
      </dgm:t>
    </dgm:pt>
    <dgm:pt modelId="{B1653564-F67F-4A05-BA98-AF673B397461}" type="parTrans" cxnId="{C0A30376-46CA-4152-97C7-445A15FE5336}">
      <dgm:prSet/>
      <dgm:spPr/>
      <dgm:t>
        <a:bodyPr/>
        <a:lstStyle/>
        <a:p>
          <a:endParaRPr lang="ru-RU"/>
        </a:p>
      </dgm:t>
    </dgm:pt>
    <dgm:pt modelId="{AE38106C-8E4A-40F6-A0C9-FF284E479C74}" type="sibTrans" cxnId="{C0A30376-46CA-4152-97C7-445A15FE5336}">
      <dgm:prSet/>
      <dgm:spPr/>
      <dgm:t>
        <a:bodyPr/>
        <a:lstStyle/>
        <a:p>
          <a:endParaRPr lang="ru-RU"/>
        </a:p>
      </dgm:t>
    </dgm:pt>
    <dgm:pt modelId="{9AB9461B-7585-4C8C-9BFE-A3F34C38D866}" type="pres">
      <dgm:prSet presAssocID="{0A2CC95B-BE4F-458C-8783-3FF986A5660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3C81AC-DA24-4D56-9E0B-A36DA989FDFB}" type="pres">
      <dgm:prSet presAssocID="{905340AF-11D0-4BE1-907F-AE1F4967E6B5}" presName="root1" presStyleCnt="0"/>
      <dgm:spPr/>
    </dgm:pt>
    <dgm:pt modelId="{432AC7E1-3464-4DED-B7D2-7555766F0D91}" type="pres">
      <dgm:prSet presAssocID="{905340AF-11D0-4BE1-907F-AE1F4967E6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287993-78EB-461D-8EC7-BBF24BC7A09C}" type="pres">
      <dgm:prSet presAssocID="{905340AF-11D0-4BE1-907F-AE1F4967E6B5}" presName="level2hierChild" presStyleCnt="0"/>
      <dgm:spPr/>
    </dgm:pt>
    <dgm:pt modelId="{6A2DDFD1-3244-4D94-8E66-C8C800151DAE}" type="pres">
      <dgm:prSet presAssocID="{9192D264-C3BA-41C1-960B-B86EE039DC95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8BFC46DF-9FEC-47FE-AD38-E340F3BD0164}" type="pres">
      <dgm:prSet presAssocID="{9192D264-C3BA-41C1-960B-B86EE039DC95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79DF028-C5F2-4DB7-A1B0-53570FF8CEEB}" type="pres">
      <dgm:prSet presAssocID="{C7170A3F-E766-4850-868A-6A3C3A41FA62}" presName="root2" presStyleCnt="0"/>
      <dgm:spPr/>
    </dgm:pt>
    <dgm:pt modelId="{5D5E8949-536D-4BEC-8AA2-7B253D02F6A7}" type="pres">
      <dgm:prSet presAssocID="{C7170A3F-E766-4850-868A-6A3C3A41FA62}" presName="LevelTwoTextNode" presStyleLbl="node2" presStyleIdx="0" presStyleCnt="3" custScaleX="2087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544D48-C72F-47CD-B49E-254E63C16F3B}" type="pres">
      <dgm:prSet presAssocID="{C7170A3F-E766-4850-868A-6A3C3A41FA62}" presName="level3hierChild" presStyleCnt="0"/>
      <dgm:spPr/>
    </dgm:pt>
    <dgm:pt modelId="{D0CEBDFD-876C-4944-AEB7-855D621DE7CF}" type="pres">
      <dgm:prSet presAssocID="{5DD20927-091E-4D23-93AA-EB94381987DE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10B1111-46E7-463D-97D3-DFC39C492D44}" type="pres">
      <dgm:prSet presAssocID="{5DD20927-091E-4D23-93AA-EB94381987DE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0DB4450-69C7-413D-B984-6A320C46B779}" type="pres">
      <dgm:prSet presAssocID="{708D7FFB-611C-4EFC-851D-4C5F447B7959}" presName="root2" presStyleCnt="0"/>
      <dgm:spPr/>
    </dgm:pt>
    <dgm:pt modelId="{E6D67553-D953-46A3-9AA7-5335BAA881EB}" type="pres">
      <dgm:prSet presAssocID="{708D7FFB-611C-4EFC-851D-4C5F447B7959}" presName="LevelTwoTextNode" presStyleLbl="node2" presStyleIdx="1" presStyleCnt="3" custScaleX="2087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4BC1A3-BD47-4940-89A9-FFEEEAD970E2}" type="pres">
      <dgm:prSet presAssocID="{708D7FFB-611C-4EFC-851D-4C5F447B7959}" presName="level3hierChild" presStyleCnt="0"/>
      <dgm:spPr/>
    </dgm:pt>
    <dgm:pt modelId="{359F0440-5F6F-4C05-97B3-C52F20E0E825}" type="pres">
      <dgm:prSet presAssocID="{B1653564-F67F-4A05-BA98-AF673B39746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044C589-4920-4CDC-9FDE-75B0FE3013D9}" type="pres">
      <dgm:prSet presAssocID="{B1653564-F67F-4A05-BA98-AF673B39746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6C4221A-3ABB-4AAA-B542-DE196FA78AEF}" type="pres">
      <dgm:prSet presAssocID="{8531C51B-0F50-4240-9AB6-8F34E5130F99}" presName="root2" presStyleCnt="0"/>
      <dgm:spPr/>
    </dgm:pt>
    <dgm:pt modelId="{C6935F85-929D-4CE5-864D-C2A307364673}" type="pres">
      <dgm:prSet presAssocID="{8531C51B-0F50-4240-9AB6-8F34E5130F99}" presName="LevelTwoTextNode" presStyleLbl="node2" presStyleIdx="2" presStyleCnt="3" custScaleX="2037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BC07E6-8C0D-45CD-8F11-1A27BA240ECB}" type="pres">
      <dgm:prSet presAssocID="{8531C51B-0F50-4240-9AB6-8F34E5130F99}" presName="level3hierChild" presStyleCnt="0"/>
      <dgm:spPr/>
    </dgm:pt>
  </dgm:ptLst>
  <dgm:cxnLst>
    <dgm:cxn modelId="{BDA6811F-56DE-41FF-A56A-BD50D5337BFA}" srcId="{905340AF-11D0-4BE1-907F-AE1F4967E6B5}" destId="{708D7FFB-611C-4EFC-851D-4C5F447B7959}" srcOrd="1" destOrd="0" parTransId="{5DD20927-091E-4D23-93AA-EB94381987DE}" sibTransId="{B2B09D13-B43B-4068-8857-F3BAB7BAC82C}"/>
    <dgm:cxn modelId="{B8586270-7D89-46AA-BFEB-C7432C2E1987}" srcId="{0A2CC95B-BE4F-458C-8783-3FF986A56600}" destId="{905340AF-11D0-4BE1-907F-AE1F4967E6B5}" srcOrd="0" destOrd="0" parTransId="{C18C1145-D9F7-45A7-B9A2-D6F8B8EE9CB1}" sibTransId="{6BC6346D-E7C7-4C2D-82CF-69B152900D77}"/>
    <dgm:cxn modelId="{FFB90ACB-C53C-4775-A748-C8D94E948706}" type="presOf" srcId="{905340AF-11D0-4BE1-907F-AE1F4967E6B5}" destId="{432AC7E1-3464-4DED-B7D2-7555766F0D91}" srcOrd="0" destOrd="0" presId="urn:microsoft.com/office/officeart/2008/layout/HorizontalMultiLevelHierarchy"/>
    <dgm:cxn modelId="{C0A30376-46CA-4152-97C7-445A15FE5336}" srcId="{905340AF-11D0-4BE1-907F-AE1F4967E6B5}" destId="{8531C51B-0F50-4240-9AB6-8F34E5130F99}" srcOrd="2" destOrd="0" parTransId="{B1653564-F67F-4A05-BA98-AF673B397461}" sibTransId="{AE38106C-8E4A-40F6-A0C9-FF284E479C74}"/>
    <dgm:cxn modelId="{F20475B6-AB97-4E63-86FD-0646B36DA5F7}" type="presOf" srcId="{5DD20927-091E-4D23-93AA-EB94381987DE}" destId="{B10B1111-46E7-463D-97D3-DFC39C492D44}" srcOrd="1" destOrd="0" presId="urn:microsoft.com/office/officeart/2008/layout/HorizontalMultiLevelHierarchy"/>
    <dgm:cxn modelId="{143FDE66-9852-4D3A-8F3B-9B5C7B926DDA}" type="presOf" srcId="{0A2CC95B-BE4F-458C-8783-3FF986A56600}" destId="{9AB9461B-7585-4C8C-9BFE-A3F34C38D866}" srcOrd="0" destOrd="0" presId="urn:microsoft.com/office/officeart/2008/layout/HorizontalMultiLevelHierarchy"/>
    <dgm:cxn modelId="{6F5E3373-CF3B-4B1A-B629-2403BCDFA188}" type="presOf" srcId="{9192D264-C3BA-41C1-960B-B86EE039DC95}" destId="{8BFC46DF-9FEC-47FE-AD38-E340F3BD0164}" srcOrd="1" destOrd="0" presId="urn:microsoft.com/office/officeart/2008/layout/HorizontalMultiLevelHierarchy"/>
    <dgm:cxn modelId="{77C9656E-8B4B-439C-ACC0-36C84906B5C0}" type="presOf" srcId="{8531C51B-0F50-4240-9AB6-8F34E5130F99}" destId="{C6935F85-929D-4CE5-864D-C2A307364673}" srcOrd="0" destOrd="0" presId="urn:microsoft.com/office/officeart/2008/layout/HorizontalMultiLevelHierarchy"/>
    <dgm:cxn modelId="{C459FFEF-BF9E-4486-888D-5873DC63A369}" type="presOf" srcId="{C7170A3F-E766-4850-868A-6A3C3A41FA62}" destId="{5D5E8949-536D-4BEC-8AA2-7B253D02F6A7}" srcOrd="0" destOrd="0" presId="urn:microsoft.com/office/officeart/2008/layout/HorizontalMultiLevelHierarchy"/>
    <dgm:cxn modelId="{79C8658B-628B-41C8-AB5F-15D6DA634D34}" type="presOf" srcId="{B1653564-F67F-4A05-BA98-AF673B397461}" destId="{5044C589-4920-4CDC-9FDE-75B0FE3013D9}" srcOrd="1" destOrd="0" presId="urn:microsoft.com/office/officeart/2008/layout/HorizontalMultiLevelHierarchy"/>
    <dgm:cxn modelId="{4A0E7ED6-628F-49A1-98F3-E0093072274D}" srcId="{905340AF-11D0-4BE1-907F-AE1F4967E6B5}" destId="{C7170A3F-E766-4850-868A-6A3C3A41FA62}" srcOrd="0" destOrd="0" parTransId="{9192D264-C3BA-41C1-960B-B86EE039DC95}" sibTransId="{A30613EB-D980-4804-9283-78E54CBFDE8E}"/>
    <dgm:cxn modelId="{7CDB62DA-71D0-4527-9A7C-93A0602B90E1}" type="presOf" srcId="{5DD20927-091E-4D23-93AA-EB94381987DE}" destId="{D0CEBDFD-876C-4944-AEB7-855D621DE7CF}" srcOrd="0" destOrd="0" presId="urn:microsoft.com/office/officeart/2008/layout/HorizontalMultiLevelHierarchy"/>
    <dgm:cxn modelId="{C8C43E74-5780-4846-8AA4-E6A4ADC79133}" type="presOf" srcId="{B1653564-F67F-4A05-BA98-AF673B397461}" destId="{359F0440-5F6F-4C05-97B3-C52F20E0E825}" srcOrd="0" destOrd="0" presId="urn:microsoft.com/office/officeart/2008/layout/HorizontalMultiLevelHierarchy"/>
    <dgm:cxn modelId="{6B95A2EA-1ADB-4776-9C84-1097E608A634}" type="presOf" srcId="{9192D264-C3BA-41C1-960B-B86EE039DC95}" destId="{6A2DDFD1-3244-4D94-8E66-C8C800151DAE}" srcOrd="0" destOrd="0" presId="urn:microsoft.com/office/officeart/2008/layout/HorizontalMultiLevelHierarchy"/>
    <dgm:cxn modelId="{CE8C4B74-D6A3-46D5-AD82-8B5CAD7BB9F7}" type="presOf" srcId="{708D7FFB-611C-4EFC-851D-4C5F447B7959}" destId="{E6D67553-D953-46A3-9AA7-5335BAA881EB}" srcOrd="0" destOrd="0" presId="urn:microsoft.com/office/officeart/2008/layout/HorizontalMultiLevelHierarchy"/>
    <dgm:cxn modelId="{5AEF09CA-F154-4EC3-ACC2-16D953FED3C4}" type="presParOf" srcId="{9AB9461B-7585-4C8C-9BFE-A3F34C38D866}" destId="{D03C81AC-DA24-4D56-9E0B-A36DA989FDFB}" srcOrd="0" destOrd="0" presId="urn:microsoft.com/office/officeart/2008/layout/HorizontalMultiLevelHierarchy"/>
    <dgm:cxn modelId="{A5A5E086-D82E-483E-B950-F4C0BBF4B041}" type="presParOf" srcId="{D03C81AC-DA24-4D56-9E0B-A36DA989FDFB}" destId="{432AC7E1-3464-4DED-B7D2-7555766F0D91}" srcOrd="0" destOrd="0" presId="urn:microsoft.com/office/officeart/2008/layout/HorizontalMultiLevelHierarchy"/>
    <dgm:cxn modelId="{EA56FFA9-B0A4-4FA0-91F9-C435515E0E88}" type="presParOf" srcId="{D03C81AC-DA24-4D56-9E0B-A36DA989FDFB}" destId="{4A287993-78EB-461D-8EC7-BBF24BC7A09C}" srcOrd="1" destOrd="0" presId="urn:microsoft.com/office/officeart/2008/layout/HorizontalMultiLevelHierarchy"/>
    <dgm:cxn modelId="{2057FCDC-BBA4-4FBC-A181-D4DAD8496BF1}" type="presParOf" srcId="{4A287993-78EB-461D-8EC7-BBF24BC7A09C}" destId="{6A2DDFD1-3244-4D94-8E66-C8C800151DAE}" srcOrd="0" destOrd="0" presId="urn:microsoft.com/office/officeart/2008/layout/HorizontalMultiLevelHierarchy"/>
    <dgm:cxn modelId="{9851E2C2-8233-461A-9CA0-3C34B4DB14D2}" type="presParOf" srcId="{6A2DDFD1-3244-4D94-8E66-C8C800151DAE}" destId="{8BFC46DF-9FEC-47FE-AD38-E340F3BD0164}" srcOrd="0" destOrd="0" presId="urn:microsoft.com/office/officeart/2008/layout/HorizontalMultiLevelHierarchy"/>
    <dgm:cxn modelId="{0C0858F1-8EC6-40F3-AC4B-8CE5D1987916}" type="presParOf" srcId="{4A287993-78EB-461D-8EC7-BBF24BC7A09C}" destId="{C79DF028-C5F2-4DB7-A1B0-53570FF8CEEB}" srcOrd="1" destOrd="0" presId="urn:microsoft.com/office/officeart/2008/layout/HorizontalMultiLevelHierarchy"/>
    <dgm:cxn modelId="{FF0CE497-FE95-4086-A546-4ADBC47ABC63}" type="presParOf" srcId="{C79DF028-C5F2-4DB7-A1B0-53570FF8CEEB}" destId="{5D5E8949-536D-4BEC-8AA2-7B253D02F6A7}" srcOrd="0" destOrd="0" presId="urn:microsoft.com/office/officeart/2008/layout/HorizontalMultiLevelHierarchy"/>
    <dgm:cxn modelId="{C29E82D1-08BA-4D7E-BA63-3217A9DB8B9D}" type="presParOf" srcId="{C79DF028-C5F2-4DB7-A1B0-53570FF8CEEB}" destId="{B3544D48-C72F-47CD-B49E-254E63C16F3B}" srcOrd="1" destOrd="0" presId="urn:microsoft.com/office/officeart/2008/layout/HorizontalMultiLevelHierarchy"/>
    <dgm:cxn modelId="{C2048956-4693-4C42-9B63-A85079FBDA77}" type="presParOf" srcId="{4A287993-78EB-461D-8EC7-BBF24BC7A09C}" destId="{D0CEBDFD-876C-4944-AEB7-855D621DE7CF}" srcOrd="2" destOrd="0" presId="urn:microsoft.com/office/officeart/2008/layout/HorizontalMultiLevelHierarchy"/>
    <dgm:cxn modelId="{4B580ECA-CC45-4875-B682-6DD2A2CDF10A}" type="presParOf" srcId="{D0CEBDFD-876C-4944-AEB7-855D621DE7CF}" destId="{B10B1111-46E7-463D-97D3-DFC39C492D44}" srcOrd="0" destOrd="0" presId="urn:microsoft.com/office/officeart/2008/layout/HorizontalMultiLevelHierarchy"/>
    <dgm:cxn modelId="{38D4B5E6-9B1F-49F6-BDF0-04171682E180}" type="presParOf" srcId="{4A287993-78EB-461D-8EC7-BBF24BC7A09C}" destId="{40DB4450-69C7-413D-B984-6A320C46B779}" srcOrd="3" destOrd="0" presId="urn:microsoft.com/office/officeart/2008/layout/HorizontalMultiLevelHierarchy"/>
    <dgm:cxn modelId="{525D98FD-5FC4-44ED-A421-8656BA912708}" type="presParOf" srcId="{40DB4450-69C7-413D-B984-6A320C46B779}" destId="{E6D67553-D953-46A3-9AA7-5335BAA881EB}" srcOrd="0" destOrd="0" presId="urn:microsoft.com/office/officeart/2008/layout/HorizontalMultiLevelHierarchy"/>
    <dgm:cxn modelId="{A355756A-96E5-412F-BC18-8DAA1574A45C}" type="presParOf" srcId="{40DB4450-69C7-413D-B984-6A320C46B779}" destId="{A64BC1A3-BD47-4940-89A9-FFEEEAD970E2}" srcOrd="1" destOrd="0" presId="urn:microsoft.com/office/officeart/2008/layout/HorizontalMultiLevelHierarchy"/>
    <dgm:cxn modelId="{FA854129-0155-4E57-B1CB-2313D65A7189}" type="presParOf" srcId="{4A287993-78EB-461D-8EC7-BBF24BC7A09C}" destId="{359F0440-5F6F-4C05-97B3-C52F20E0E825}" srcOrd="4" destOrd="0" presId="urn:microsoft.com/office/officeart/2008/layout/HorizontalMultiLevelHierarchy"/>
    <dgm:cxn modelId="{80D45EEE-8A58-4F96-A631-A2077253B770}" type="presParOf" srcId="{359F0440-5F6F-4C05-97B3-C52F20E0E825}" destId="{5044C589-4920-4CDC-9FDE-75B0FE3013D9}" srcOrd="0" destOrd="0" presId="urn:microsoft.com/office/officeart/2008/layout/HorizontalMultiLevelHierarchy"/>
    <dgm:cxn modelId="{73E65A8C-EB4F-4BB0-A91C-4223C9BA9E44}" type="presParOf" srcId="{4A287993-78EB-461D-8EC7-BBF24BC7A09C}" destId="{D6C4221A-3ABB-4AAA-B542-DE196FA78AEF}" srcOrd="5" destOrd="0" presId="urn:microsoft.com/office/officeart/2008/layout/HorizontalMultiLevelHierarchy"/>
    <dgm:cxn modelId="{1F09E4BB-6543-45A8-A77A-4A76C96B30AF}" type="presParOf" srcId="{D6C4221A-3ABB-4AAA-B542-DE196FA78AEF}" destId="{C6935F85-929D-4CE5-864D-C2A307364673}" srcOrd="0" destOrd="0" presId="urn:microsoft.com/office/officeart/2008/layout/HorizontalMultiLevelHierarchy"/>
    <dgm:cxn modelId="{6E3C231D-2E7F-4423-A5BE-EB904369B584}" type="presParOf" srcId="{D6C4221A-3ABB-4AAA-B542-DE196FA78AEF}" destId="{B8BC07E6-8C0D-45CD-8F11-1A27BA240EC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B40B6-A2E4-45EE-86A4-18ED67B90F28}">
      <dsp:nvSpPr>
        <dsp:cNvPr id="0" name=""/>
        <dsp:cNvSpPr/>
      </dsp:nvSpPr>
      <dsp:spPr>
        <a:xfrm>
          <a:off x="2444961" y="0"/>
          <a:ext cx="3248178" cy="324827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5654C-2DDE-4D6A-8D75-417499FF9A45}">
      <dsp:nvSpPr>
        <dsp:cNvPr id="0" name=""/>
        <dsp:cNvSpPr/>
      </dsp:nvSpPr>
      <dsp:spPr>
        <a:xfrm>
          <a:off x="3162350" y="1176005"/>
          <a:ext cx="1812227" cy="906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СДП</a:t>
          </a:r>
          <a:endParaRPr lang="ru-RU" sz="5900" kern="1200" dirty="0"/>
        </a:p>
      </dsp:txBody>
      <dsp:txXfrm>
        <a:off x="3162350" y="1176005"/>
        <a:ext cx="1812227" cy="906006"/>
      </dsp:txXfrm>
    </dsp:sp>
    <dsp:sp modelId="{58BE309D-9949-4EFA-981E-2E83C19A6271}">
      <dsp:nvSpPr>
        <dsp:cNvPr id="0" name=""/>
        <dsp:cNvSpPr/>
      </dsp:nvSpPr>
      <dsp:spPr>
        <a:xfrm>
          <a:off x="1774460" y="2082012"/>
          <a:ext cx="2790432" cy="279161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F74EF-50E6-4ECA-8BEC-258B65B3C7F5}">
      <dsp:nvSpPr>
        <dsp:cNvPr id="0" name=""/>
        <dsp:cNvSpPr/>
      </dsp:nvSpPr>
      <dsp:spPr>
        <a:xfrm>
          <a:off x="2256236" y="3046015"/>
          <a:ext cx="1812227" cy="906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900" kern="1200" dirty="0" smtClean="0"/>
            <a:t>УУД</a:t>
          </a:r>
          <a:endParaRPr lang="ru-RU" sz="5900" kern="1200" dirty="0"/>
        </a:p>
      </dsp:txBody>
      <dsp:txXfrm>
        <a:off x="2256236" y="3046015"/>
        <a:ext cx="1812227" cy="9060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Формирование и оценка функциональной грамотности  в контексте обновленных ФГОС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2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Сопоставительный анализ  структур традиционного урока  и учебного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занятия в СДП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23528" y="2362200"/>
            <a:ext cx="3791272" cy="3886200"/>
          </a:xfrm>
        </p:spPr>
        <p:txBody>
          <a:bodyPr/>
          <a:lstStyle/>
          <a:p>
            <a:r>
              <a:rPr lang="ru-RU" dirty="0" smtClean="0"/>
              <a:t>1 этап:</a:t>
            </a:r>
          </a:p>
          <a:p>
            <a:pPr marL="0" indent="0">
              <a:buNone/>
            </a:pPr>
            <a:r>
              <a:rPr lang="ru-RU" u="sng" dirty="0" smtClean="0"/>
              <a:t>Организационный</a:t>
            </a:r>
          </a:p>
          <a:p>
            <a:pPr>
              <a:buFontTx/>
              <a:buChar char="-"/>
            </a:pPr>
            <a:r>
              <a:rPr lang="ru-RU" dirty="0" smtClean="0"/>
              <a:t>-приветствие</a:t>
            </a:r>
          </a:p>
          <a:p>
            <a:pPr>
              <a:buFontTx/>
              <a:buChar char="-"/>
            </a:pPr>
            <a:r>
              <a:rPr lang="ru-RU" dirty="0" smtClean="0"/>
              <a:t>-озвучивание темы</a:t>
            </a:r>
          </a:p>
          <a:p>
            <a:pPr>
              <a:buFontTx/>
              <a:buChar char="-"/>
            </a:pPr>
            <a:r>
              <a:rPr lang="ru-RU" dirty="0" smtClean="0"/>
              <a:t>- первичный контроль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160465" cy="38862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 этап:</a:t>
            </a:r>
          </a:p>
          <a:p>
            <a:pPr marL="0" indent="0">
              <a:buNone/>
            </a:pPr>
            <a:r>
              <a:rPr lang="ru-RU" u="sng" dirty="0" smtClean="0"/>
              <a:t>Мотивационный</a:t>
            </a:r>
          </a:p>
          <a:p>
            <a:pPr marL="0" indent="0">
              <a:buNone/>
            </a:pPr>
            <a:r>
              <a:rPr lang="ru-RU" dirty="0" smtClean="0"/>
              <a:t>-эмоциональный настрой</a:t>
            </a:r>
          </a:p>
          <a:p>
            <a:pPr marL="0" indent="0">
              <a:buNone/>
            </a:pPr>
            <a:r>
              <a:rPr lang="ru-RU" dirty="0" smtClean="0"/>
              <a:t>-постановка образовательной задачи</a:t>
            </a:r>
          </a:p>
          <a:p>
            <a:pPr marL="0" indent="0">
              <a:buNone/>
            </a:pPr>
            <a:r>
              <a:rPr lang="ru-RU" dirty="0" smtClean="0"/>
              <a:t>-актуализация имеющегося ресурса для решения данной задачи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/>
              <a:t>Структура традиционного урока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Структура учебного занятия в с СДП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186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Сопоставительный анализ  структур традиционного урока 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и </a:t>
            </a:r>
            <a:r>
              <a:rPr lang="ru-RU" sz="2400" b="1" dirty="0">
                <a:solidFill>
                  <a:schemeClr val="tx1"/>
                </a:solidFill>
              </a:rPr>
              <a:t>учебного занятия в СДП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23528" y="2362200"/>
            <a:ext cx="3791272" cy="3886200"/>
          </a:xfrm>
        </p:spPr>
        <p:txBody>
          <a:bodyPr/>
          <a:lstStyle/>
          <a:p>
            <a:r>
              <a:rPr lang="ru-RU" dirty="0" smtClean="0"/>
              <a:t>2 этап:</a:t>
            </a:r>
          </a:p>
          <a:p>
            <a:pPr marL="0" indent="0">
              <a:buNone/>
            </a:pPr>
            <a:r>
              <a:rPr lang="ru-RU" u="sng" dirty="0" smtClean="0"/>
              <a:t>Изучение нового материала</a:t>
            </a:r>
          </a:p>
          <a:p>
            <a:pPr>
              <a:buFontTx/>
              <a:buChar char="-"/>
            </a:pPr>
            <a:r>
              <a:rPr lang="ru-RU" dirty="0" smtClean="0"/>
              <a:t>-объяснение</a:t>
            </a:r>
          </a:p>
          <a:p>
            <a:pPr>
              <a:buFontTx/>
              <a:buChar char="-"/>
            </a:pPr>
            <a:r>
              <a:rPr lang="ru-RU" dirty="0" smtClean="0"/>
              <a:t>-закрепление </a:t>
            </a:r>
          </a:p>
          <a:p>
            <a:pPr>
              <a:buFontTx/>
              <a:buChar char="-"/>
            </a:pPr>
            <a:r>
              <a:rPr lang="ru-RU" dirty="0" smtClean="0"/>
              <a:t>- вторичный контроль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160465" cy="3886200"/>
          </a:xfrm>
        </p:spPr>
        <p:txBody>
          <a:bodyPr/>
          <a:lstStyle/>
          <a:p>
            <a:r>
              <a:rPr lang="ru-RU" dirty="0" smtClean="0"/>
              <a:t>2 этап:</a:t>
            </a:r>
          </a:p>
          <a:p>
            <a:pPr marL="0" indent="0">
              <a:buNone/>
            </a:pPr>
            <a:r>
              <a:rPr lang="ru-RU" u="sng" dirty="0" err="1" smtClean="0"/>
              <a:t>Деятельностный</a:t>
            </a:r>
            <a:r>
              <a:rPr lang="ru-RU" u="sng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-представление целостной картины мира</a:t>
            </a:r>
          </a:p>
          <a:p>
            <a:pPr marL="0" indent="0">
              <a:buNone/>
            </a:pPr>
            <a:r>
              <a:rPr lang="ru-RU" dirty="0" smtClean="0"/>
              <a:t>-установка на решение задачи</a:t>
            </a:r>
          </a:p>
          <a:p>
            <a:pPr marL="0" indent="0">
              <a:buNone/>
            </a:pPr>
            <a:r>
              <a:rPr lang="ru-RU" dirty="0" smtClean="0"/>
              <a:t>-составление плана решения задачи</a:t>
            </a:r>
          </a:p>
          <a:p>
            <a:pPr marL="0" indent="0">
              <a:buNone/>
            </a:pPr>
            <a:r>
              <a:rPr lang="ru-RU" dirty="0" smtClean="0"/>
              <a:t>-реализация плана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/>
              <a:t>Структура традиционного урока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Структура учебного занятия в с СДП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194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7200" dirty="0"/>
          </a:p>
          <a:p>
            <a:pPr marL="0" indent="0" algn="ctr">
              <a:buNone/>
            </a:pPr>
            <a:r>
              <a:rPr lang="ru-RU" sz="7200" dirty="0" smtClean="0"/>
              <a:t>Функциональная грамотность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972435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Функциональная грамотность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7601272" cy="487375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Это способность человека </a:t>
            </a:r>
            <a:r>
              <a:rPr lang="ru-RU" sz="3600" dirty="0" smtClean="0">
                <a:solidFill>
                  <a:srgbClr val="FF0000"/>
                </a:solidFill>
              </a:rPr>
              <a:t>вступать  в отношения</a:t>
            </a:r>
            <a:r>
              <a:rPr lang="ru-RU" sz="3600" dirty="0" smtClean="0"/>
              <a:t> с внешней средой и максимально быстро </a:t>
            </a:r>
            <a:r>
              <a:rPr lang="ru-RU" sz="3600" dirty="0" smtClean="0">
                <a:solidFill>
                  <a:srgbClr val="FF0000"/>
                </a:solidFill>
              </a:rPr>
              <a:t>адаптироваться</a:t>
            </a:r>
            <a:r>
              <a:rPr lang="ru-RU" sz="3600" dirty="0" smtClean="0"/>
              <a:t> и </a:t>
            </a:r>
            <a:r>
              <a:rPr lang="ru-RU" sz="3600" dirty="0" smtClean="0">
                <a:solidFill>
                  <a:srgbClr val="FF0000"/>
                </a:solidFill>
              </a:rPr>
              <a:t>функционировать в ней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13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4К КОМПЕТЕНЦИИ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err="1" smtClean="0">
                <a:solidFill>
                  <a:schemeClr val="tx1"/>
                </a:solidFill>
              </a:rPr>
              <a:t>Коммуникативность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err="1" smtClean="0">
                <a:solidFill>
                  <a:schemeClr val="tx1"/>
                </a:solidFill>
              </a:rPr>
              <a:t>Командообразование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Критическое мышление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Креативность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Основанных на нравственных ценностях</a:t>
            </a:r>
            <a:r>
              <a:rPr lang="ru-RU" i="1" dirty="0">
                <a:solidFill>
                  <a:schemeClr val="tx1"/>
                </a:solidFill>
              </a:rPr>
              <a:t>!</a:t>
            </a:r>
            <a:endParaRPr lang="ru-RU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6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Внутренние вызовы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67011741"/>
              </p:ext>
            </p:extLst>
          </p:nvPr>
        </p:nvGraphicFramePr>
        <p:xfrm>
          <a:off x="457200" y="1600200"/>
          <a:ext cx="829126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577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Сопоставительный анализ  структур традиционного урока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и учебного занятия в СДП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23528" y="2362200"/>
            <a:ext cx="3791272" cy="3886200"/>
          </a:xfrm>
        </p:spPr>
        <p:txBody>
          <a:bodyPr/>
          <a:lstStyle/>
          <a:p>
            <a:r>
              <a:rPr lang="ru-RU" dirty="0" smtClean="0"/>
              <a:t>3 этап:</a:t>
            </a:r>
          </a:p>
          <a:p>
            <a:pPr marL="0" indent="0">
              <a:buNone/>
            </a:pPr>
            <a:r>
              <a:rPr lang="ru-RU" u="sng" dirty="0" smtClean="0"/>
              <a:t>Подведение итогов</a:t>
            </a:r>
          </a:p>
          <a:p>
            <a:pPr>
              <a:buFontTx/>
              <a:buChar char="-"/>
            </a:pPr>
            <a:r>
              <a:rPr lang="ru-RU" dirty="0" smtClean="0"/>
              <a:t>-домашнее задание</a:t>
            </a:r>
          </a:p>
          <a:p>
            <a:pPr>
              <a:buFontTx/>
              <a:buChar char="-"/>
            </a:pPr>
            <a:r>
              <a:rPr lang="ru-RU" dirty="0" smtClean="0"/>
              <a:t>-итоговое оценивание</a:t>
            </a:r>
          </a:p>
          <a:p>
            <a:pPr>
              <a:buFontTx/>
              <a:buChar char="-"/>
            </a:pPr>
            <a:r>
              <a:rPr lang="ru-RU" dirty="0" smtClean="0"/>
              <a:t>- вопросы на понимание урока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160465" cy="38862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3 этап:</a:t>
            </a:r>
          </a:p>
          <a:p>
            <a:pPr marL="0" indent="0">
              <a:buNone/>
            </a:pPr>
            <a:r>
              <a:rPr lang="ru-RU" u="sng" dirty="0" smtClean="0"/>
              <a:t>Рефлексивный </a:t>
            </a:r>
          </a:p>
          <a:p>
            <a:pPr marL="0" indent="0">
              <a:buNone/>
            </a:pPr>
            <a:r>
              <a:rPr lang="ru-RU" dirty="0" smtClean="0"/>
              <a:t>-самооценка или публичное представление результата или персональное</a:t>
            </a:r>
          </a:p>
          <a:p>
            <a:pPr marL="0" indent="0">
              <a:buNone/>
            </a:pPr>
            <a:r>
              <a:rPr lang="ru-RU" dirty="0" smtClean="0"/>
              <a:t>-постановка дополнительных образовательных задач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/>
              <a:t>Структура традиционного урока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Структура учебного занятия в </a:t>
            </a:r>
            <a:r>
              <a:rPr lang="ru-RU" dirty="0" err="1" smtClean="0"/>
              <a:t>сСДП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585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Чему учит рефлексия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Самостоятельность в оценке и самооценке</a:t>
            </a:r>
          </a:p>
          <a:p>
            <a:r>
              <a:rPr lang="ru-RU" sz="3200" dirty="0" err="1" smtClean="0"/>
              <a:t>Саморегуляция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Осмысление событий </a:t>
            </a:r>
          </a:p>
          <a:p>
            <a:r>
              <a:rPr lang="ru-RU" sz="3200" dirty="0" smtClean="0"/>
              <a:t>Развитие критического мышления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1783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</a:rPr>
              <a:t>Изменения в федеральном государственном образовательном стандарте  среднего общего образования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0675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60672" cy="103942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Изменения в федеральном государственном образовательном стандарте  среднего общего образования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Министерство </a:t>
            </a:r>
            <a:r>
              <a:rPr lang="ru-RU" dirty="0">
                <a:solidFill>
                  <a:schemeClr val="tx1"/>
                </a:solidFill>
              </a:rPr>
              <a:t>просвещения </a:t>
            </a:r>
            <a:r>
              <a:rPr lang="ru-RU" dirty="0" smtClean="0">
                <a:solidFill>
                  <a:schemeClr val="tx1"/>
                </a:solidFill>
              </a:rPr>
              <a:t>России внесло </a:t>
            </a:r>
            <a:r>
              <a:rPr lang="ru-RU" dirty="0">
                <a:solidFill>
                  <a:schemeClr val="tx1"/>
                </a:solidFill>
              </a:rPr>
              <a:t>изменения в Федеральные государственные образовательные стандарты (ФГОС) для среднего общего </a:t>
            </a:r>
            <a:r>
              <a:rPr lang="ru-RU" dirty="0" smtClean="0">
                <a:solidFill>
                  <a:schemeClr val="tx1"/>
                </a:solidFill>
              </a:rPr>
              <a:t>образования (приказ № 732 от 12.08.2022 г.)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7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Задачи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Продолжить работу по формированию функциональной грамотности обучающихся- это обязательный результат обучения в обновленных ФГОС</a:t>
            </a:r>
          </a:p>
          <a:p>
            <a:pPr>
              <a:spcBef>
                <a:spcPts val="0"/>
              </a:spcBef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Внедрение в ОО управленческих механизмов, обеспечивающих развитие  практик формирования  функциональной грамотности  для достижения  новых образовательных результатов</a:t>
            </a:r>
          </a:p>
          <a:p>
            <a:pPr>
              <a:spcBef>
                <a:spcPts val="0"/>
              </a:spcBef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Создание  нормативно-правовых, кадровых, организационных  содержательных условий для формирования и развития ФГ в каждой ОО</a:t>
            </a:r>
          </a:p>
          <a:p>
            <a:pPr>
              <a:spcBef>
                <a:spcPts val="0"/>
              </a:spcBef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Организация и применение  образовательных  технологий  с учетом условий по формированию ФГ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485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Изменения в федеральном государственном образовательном стандарте  среднего общего образования</a:t>
            </a: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При  приеме на обучение по  образовательным программам  начального общего, основного общего и среднего общего образования поступающий в образовательную организацию и (или) его родители (законные представители) в обязательном порядке знакомятся с общеобразовательными программами и другими документами, регламентирующими  организацию и осуществление образовательной деятельности </a:t>
            </a:r>
          </a:p>
          <a:p>
            <a:pPr marL="114300" indent="0" algn="r"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(</a:t>
            </a:r>
            <a:r>
              <a:rPr lang="ru-RU" sz="1800" i="1" dirty="0" smtClean="0">
                <a:solidFill>
                  <a:schemeClr val="tx1"/>
                </a:solidFill>
              </a:rPr>
              <a:t>п. 20 приказа </a:t>
            </a:r>
            <a:r>
              <a:rPr lang="ru-RU" sz="1800" i="1" dirty="0" err="1">
                <a:solidFill>
                  <a:schemeClr val="tx1"/>
                </a:solidFill>
              </a:rPr>
              <a:t>М</a:t>
            </a:r>
            <a:r>
              <a:rPr lang="ru-RU" sz="1800" i="1" dirty="0" err="1" smtClean="0">
                <a:solidFill>
                  <a:schemeClr val="tx1"/>
                </a:solidFill>
              </a:rPr>
              <a:t>инпросвещения</a:t>
            </a:r>
            <a:r>
              <a:rPr lang="ru-RU" sz="1800" i="1" dirty="0" smtClean="0">
                <a:solidFill>
                  <a:schemeClr val="tx1"/>
                </a:solidFill>
              </a:rPr>
              <a:t> России от 02.09.2022 №458)</a:t>
            </a:r>
            <a:endParaRPr lang="ru-RU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7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Изменения в федеральном государственном образовательном стандарте  среднего общего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 аттестат о среднем общем образовании вносятся сведения  о результатах освоения выпускником образовательной программы среднего общего образования </a:t>
            </a:r>
          </a:p>
          <a:p>
            <a:pPr marL="11430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!! Образовательная  программа </a:t>
            </a:r>
            <a:r>
              <a:rPr lang="ru-RU" dirty="0">
                <a:solidFill>
                  <a:schemeClr val="tx1"/>
                </a:solidFill>
              </a:rPr>
              <a:t>среднего общего образования </a:t>
            </a:r>
            <a:r>
              <a:rPr lang="ru-RU" dirty="0" smtClean="0">
                <a:solidFill>
                  <a:schemeClr val="tx1"/>
                </a:solidFill>
              </a:rPr>
              <a:t> должна быть освоена  обучающимися в полном объеме в соответствии с учебным планом!!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290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Учебный план ФГОС СОО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Учебный план обеспечивает реализацию требований Стандарта, определяет учебную нагрузку в соответствии с требованиями к организации образовательной деятельности к учебной нагрузке при 5-дневной (или 6-дневной) учебной </a:t>
            </a:r>
            <a:r>
              <a:rPr lang="ru-RU" dirty="0" smtClean="0">
                <a:solidFill>
                  <a:schemeClr val="tx1"/>
                </a:solidFill>
              </a:rPr>
              <a:t>неделе.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Количество </a:t>
            </a:r>
            <a:r>
              <a:rPr lang="ru-RU" dirty="0">
                <a:solidFill>
                  <a:schemeClr val="tx1"/>
                </a:solidFill>
              </a:rPr>
              <a:t>учебных занятий за 2 года на одного обучающегося - не менее 2170 часов и не более 2516 часов (не более 37 часов в неделю).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141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«Итоговая отметка»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7859216" cy="4373563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Итоговые </a:t>
            </a:r>
            <a:r>
              <a:rPr lang="ru-RU" dirty="0">
                <a:solidFill>
                  <a:schemeClr val="tx1"/>
                </a:solidFill>
              </a:rPr>
              <a:t>отметки </a:t>
            </a:r>
            <a:r>
              <a:rPr lang="ru-RU" dirty="0" smtClean="0">
                <a:solidFill>
                  <a:schemeClr val="tx1"/>
                </a:solidFill>
              </a:rPr>
              <a:t>выпускника в аттестат выставляются: </a:t>
            </a:r>
          </a:p>
          <a:p>
            <a:pPr marL="11430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- По </a:t>
            </a:r>
            <a:r>
              <a:rPr lang="ru-RU" dirty="0">
                <a:solidFill>
                  <a:schemeClr val="tx1"/>
                </a:solidFill>
              </a:rPr>
              <a:t>каждому учебному предмету, предметной области "Основы духовно-нравственной культуры народов России" (по уровню основного общего образования), </a:t>
            </a:r>
            <a:r>
              <a:rPr lang="ru-RU" b="1" dirty="0">
                <a:solidFill>
                  <a:schemeClr val="tx1"/>
                </a:solidFill>
              </a:rPr>
              <a:t>входящим в обязательную часть учебного плана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- По </a:t>
            </a:r>
            <a:r>
              <a:rPr lang="ru-RU" dirty="0">
                <a:solidFill>
                  <a:schemeClr val="tx1"/>
                </a:solidFill>
              </a:rPr>
              <a:t>каждому учебному предмету, предметной области "Основы духовно-нравственной культуры народов России" (по уровню основного общего образования), входящим в часть учебного плана, формируемую участниками образовательных отношений, </a:t>
            </a:r>
            <a:r>
              <a:rPr lang="ru-RU" dirty="0" err="1">
                <a:solidFill>
                  <a:schemeClr val="tx1"/>
                </a:solidFill>
              </a:rPr>
              <a:t>изучавшемуся</a:t>
            </a:r>
            <a:r>
              <a:rPr lang="ru-RU" dirty="0">
                <a:solidFill>
                  <a:schemeClr val="tx1"/>
                </a:solidFill>
              </a:rPr>
              <a:t> выпускником, </a:t>
            </a:r>
            <a:r>
              <a:rPr lang="ru-RU" b="1" dirty="0">
                <a:solidFill>
                  <a:schemeClr val="tx1"/>
                </a:solidFill>
              </a:rPr>
              <a:t>в случае </a:t>
            </a:r>
            <a:r>
              <a:rPr lang="ru-RU" dirty="0">
                <a:solidFill>
                  <a:schemeClr val="tx1"/>
                </a:solidFill>
              </a:rPr>
              <a:t>если на его изучение отводилось по учебному плану организации, осуществляющей образовательную деятельность, </a:t>
            </a:r>
            <a:r>
              <a:rPr lang="ru-RU" b="1" dirty="0">
                <a:solidFill>
                  <a:schemeClr val="tx1"/>
                </a:solidFill>
              </a:rPr>
              <a:t>не менее 64 часов за два учебных </a:t>
            </a:r>
            <a:r>
              <a:rPr lang="ru-RU" b="1" dirty="0" smtClean="0">
                <a:solidFill>
                  <a:schemeClr val="tx1"/>
                </a:solidFill>
              </a:rPr>
              <a:t>года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940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Учебный план ФГОС СОО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</a:rPr>
              <a:t>Учебный план профиля обучения и (или) индивидуальный учебный план должны содержать </a:t>
            </a:r>
            <a:r>
              <a:rPr lang="ru-RU" b="1" dirty="0">
                <a:solidFill>
                  <a:schemeClr val="tx1"/>
                </a:solidFill>
              </a:rPr>
              <a:t>не менее 13 учебных предметов </a:t>
            </a:r>
            <a:r>
              <a:rPr lang="ru-RU" dirty="0">
                <a:solidFill>
                  <a:schemeClr val="tx1"/>
                </a:solidFill>
              </a:rPr>
              <a:t>(русский язык, литература, математика, иностранный язык, информатика, физика, химия, биология, история, обществознание, география, физическая культура, основы безопасности жизнедеятельности) и предусматривать изучение </a:t>
            </a:r>
            <a:r>
              <a:rPr lang="ru-RU" b="1" dirty="0">
                <a:solidFill>
                  <a:schemeClr val="tx1"/>
                </a:solidFill>
              </a:rPr>
              <a:t>не менее 2 учебных предметов на углубленном уровне </a:t>
            </a:r>
            <a:r>
              <a:rPr lang="ru-RU" dirty="0">
                <a:solidFill>
                  <a:schemeClr val="tx1"/>
                </a:solidFill>
              </a:rPr>
              <a:t>из соответствующей профилю обучения предметной </a:t>
            </a:r>
            <a:r>
              <a:rPr lang="ru-RU" dirty="0" smtClean="0">
                <a:solidFill>
                  <a:schemeClr val="tx1"/>
                </a:solidFill>
              </a:rPr>
              <a:t>области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04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Учебный план ФГОС СОО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Изучение родного языка и родной литературы осуществляется по заявлениям обучающихся, родителей (законных представителей) несовершеннолетних обучающихся и </a:t>
            </a:r>
            <a:r>
              <a:rPr lang="ru-RU" b="1" dirty="0">
                <a:solidFill>
                  <a:schemeClr val="tx1"/>
                </a:solidFill>
              </a:rPr>
              <a:t>при наличии возможностей организации</a:t>
            </a:r>
            <a:r>
              <a:rPr lang="ru-RU" dirty="0">
                <a:solidFill>
                  <a:schemeClr val="tx1"/>
                </a:solidFill>
              </a:rPr>
              <a:t>, осуществляющей образовательную деятельность.</a:t>
            </a:r>
          </a:p>
          <a:p>
            <a:r>
              <a:rPr lang="ru-RU" dirty="0">
                <a:solidFill>
                  <a:schemeClr val="tx1"/>
                </a:solidFill>
              </a:rPr>
              <a:t>Изучение второго иностранного языка из перечня, предлагаемого организацией, осуществляющей образовательную деятельность, осуществляется </a:t>
            </a:r>
            <a:r>
              <a:rPr lang="ru-RU" b="1" dirty="0">
                <a:solidFill>
                  <a:schemeClr val="tx1"/>
                </a:solidFill>
              </a:rPr>
              <a:t>по заявлению</a:t>
            </a:r>
            <a:r>
              <a:rPr lang="ru-RU" dirty="0">
                <a:solidFill>
                  <a:schemeClr val="tx1"/>
                </a:solidFill>
              </a:rPr>
              <a:t> обучающихся, родителей (законных представителей) несовершеннолетних обучающихся </a:t>
            </a:r>
            <a:r>
              <a:rPr lang="ru-RU" b="1" dirty="0">
                <a:solidFill>
                  <a:schemeClr val="tx1"/>
                </a:solidFill>
              </a:rPr>
              <a:t>и при наличии</a:t>
            </a:r>
            <a:r>
              <a:rPr lang="ru-RU" dirty="0">
                <a:solidFill>
                  <a:schemeClr val="tx1"/>
                </a:solidFill>
              </a:rPr>
              <a:t> в указанной организации необходимых условий.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78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Учебный план ФГОС СОО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Темы</a:t>
            </a:r>
            <a:r>
              <a:rPr lang="ru-RU" dirty="0">
                <a:solidFill>
                  <a:schemeClr val="tx1"/>
                </a:solidFill>
              </a:rPr>
              <a:t>, изучаемые в </a:t>
            </a:r>
            <a:r>
              <a:rPr lang="ru-RU" dirty="0" smtClean="0">
                <a:solidFill>
                  <a:schemeClr val="tx1"/>
                </a:solidFill>
              </a:rPr>
              <a:t>рамках таких  предметов как  право</a:t>
            </a:r>
            <a:r>
              <a:rPr lang="ru-RU" dirty="0">
                <a:solidFill>
                  <a:schemeClr val="tx1"/>
                </a:solidFill>
              </a:rPr>
              <a:t>, экономика, естествознание, Россия в мире, астрономия, экология </a:t>
            </a:r>
            <a:r>
              <a:rPr lang="ru-RU" dirty="0" smtClean="0">
                <a:solidFill>
                  <a:schemeClr val="tx1"/>
                </a:solidFill>
              </a:rPr>
              <a:t> не </a:t>
            </a:r>
            <a:r>
              <a:rPr lang="ru-RU" dirty="0">
                <a:solidFill>
                  <a:schemeClr val="tx1"/>
                </a:solidFill>
              </a:rPr>
              <a:t>включались ни в задания Всероссийских проверочных работ (ВПР), ни в задания </a:t>
            </a:r>
            <a:r>
              <a:rPr lang="ru-RU" dirty="0" smtClean="0">
                <a:solidFill>
                  <a:schemeClr val="tx1"/>
                </a:solidFill>
              </a:rPr>
              <a:t>ЕГЭ (знания </a:t>
            </a:r>
            <a:r>
              <a:rPr lang="ru-RU" dirty="0">
                <a:solidFill>
                  <a:schemeClr val="tx1"/>
                </a:solidFill>
              </a:rPr>
              <a:t>по этим учебным предметам никак не </a:t>
            </a:r>
            <a:r>
              <a:rPr lang="ru-RU" dirty="0" smtClean="0">
                <a:solidFill>
                  <a:schemeClr val="tx1"/>
                </a:solidFill>
              </a:rPr>
              <a:t>проверялись). 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Теперь </a:t>
            </a:r>
            <a:r>
              <a:rPr lang="ru-RU" dirty="0">
                <a:solidFill>
                  <a:schemeClr val="tx1"/>
                </a:solidFill>
              </a:rPr>
              <a:t>содержание этих предметов включено в курсы по обществознанию, биологии, физике, истории и химии. А значит, эти темы появятся и в заданиях ВПР и ЕГЭ.</a:t>
            </a:r>
          </a:p>
        </p:txBody>
      </p:sp>
    </p:spTree>
    <p:extLst>
      <p:ext uri="{BB962C8B-B14F-4D97-AF65-F5344CB8AC3E}">
        <p14:creationId xmlns:p14="http://schemas.microsoft.com/office/powerpoint/2010/main" val="1623970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Учебный план ФГОС СОО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373563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b="1" dirty="0">
                <a:solidFill>
                  <a:schemeClr val="tx1"/>
                </a:solidFill>
              </a:rPr>
              <a:t>Право и Экономика.</a:t>
            </a:r>
            <a:r>
              <a:rPr lang="ru-RU" dirty="0">
                <a:solidFill>
                  <a:schemeClr val="tx1"/>
                </a:solidFill>
              </a:rPr>
              <a:t> Содержание этих предметов войдет в углубленный вариант курса по "</a:t>
            </a:r>
            <a:r>
              <a:rPr lang="ru-RU" dirty="0" smtClean="0">
                <a:solidFill>
                  <a:schemeClr val="tx1"/>
                </a:solidFill>
              </a:rPr>
              <a:t>Обществознанию« (вводится </a:t>
            </a:r>
            <a:r>
              <a:rPr lang="ru-RU" dirty="0">
                <a:solidFill>
                  <a:schemeClr val="tx1"/>
                </a:solidFill>
              </a:rPr>
              <a:t>в стандартах </a:t>
            </a:r>
            <a:r>
              <a:rPr lang="ru-RU" dirty="0" smtClean="0">
                <a:solidFill>
                  <a:schemeClr val="tx1"/>
                </a:solidFill>
              </a:rPr>
              <a:t>впервые).</a:t>
            </a:r>
            <a:endParaRPr lang="ru-RU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b="1" dirty="0">
                <a:solidFill>
                  <a:schemeClr val="tx1"/>
                </a:solidFill>
              </a:rPr>
              <a:t>Астрономия.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полном объеме </a:t>
            </a:r>
            <a:r>
              <a:rPr lang="ru-RU" dirty="0" smtClean="0">
                <a:solidFill>
                  <a:schemeClr val="tx1"/>
                </a:solidFill>
              </a:rPr>
              <a:t>войдет в </a:t>
            </a:r>
            <a:r>
              <a:rPr lang="ru-RU" dirty="0">
                <a:solidFill>
                  <a:schemeClr val="tx1"/>
                </a:solidFill>
              </a:rPr>
              <a:t>физику, как на базовом, так и на углубленном уровне. Это важно, так как астрономия вернулась в школьную программу после долгого отсутствия всего пять лет назад и </a:t>
            </a:r>
            <a:r>
              <a:rPr lang="ru-RU" dirty="0" smtClean="0">
                <a:solidFill>
                  <a:schemeClr val="tx1"/>
                </a:solidFill>
              </a:rPr>
              <a:t>была </a:t>
            </a:r>
            <a:r>
              <a:rPr lang="ru-RU" dirty="0">
                <a:solidFill>
                  <a:schemeClr val="tx1"/>
                </a:solidFill>
              </a:rPr>
              <a:t>отдельным предметом, обязательным для всех профилей старшей школы. </a:t>
            </a: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"</a:t>
            </a:r>
            <a:r>
              <a:rPr lang="ru-RU" b="1" dirty="0">
                <a:solidFill>
                  <a:schemeClr val="tx1"/>
                </a:solidFill>
              </a:rPr>
              <a:t>Естествознание" и "Экология".</a:t>
            </a:r>
            <a:r>
              <a:rPr lang="ru-RU" dirty="0">
                <a:solidFill>
                  <a:schemeClr val="tx1"/>
                </a:solidFill>
              </a:rPr>
              <a:t> Содержание этих учебных предметов в обновленном ФГОС старшей школы сквозной линией включено в курсы биологии, химии, физики, усиливая их.</a:t>
            </a:r>
          </a:p>
          <a:p>
            <a:pPr marL="114300" indent="0">
              <a:buNone/>
            </a:pPr>
            <a:r>
              <a:rPr lang="ru-RU" b="1" dirty="0">
                <a:solidFill>
                  <a:schemeClr val="tx1"/>
                </a:solidFill>
              </a:rPr>
              <a:t>"Россия в мире".</a:t>
            </a:r>
            <a:r>
              <a:rPr lang="ru-RU" dirty="0">
                <a:solidFill>
                  <a:schemeClr val="tx1"/>
                </a:solidFill>
              </a:rPr>
              <a:t> Этот курс теперь входит в курсы истории и обществознания. </a:t>
            </a:r>
            <a:endParaRPr lang="ru-RU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!!</a:t>
            </a:r>
            <a:r>
              <a:rPr lang="ru-RU" dirty="0" smtClean="0">
                <a:solidFill>
                  <a:schemeClr val="tx1"/>
                </a:solidFill>
              </a:rPr>
              <a:t> Вместе </a:t>
            </a:r>
            <a:r>
              <a:rPr lang="ru-RU" dirty="0">
                <a:solidFill>
                  <a:schemeClr val="tx1"/>
                </a:solidFill>
              </a:rPr>
              <a:t>с тем, </a:t>
            </a:r>
            <a:r>
              <a:rPr lang="ru-RU" dirty="0" smtClean="0">
                <a:solidFill>
                  <a:schemeClr val="tx1"/>
                </a:solidFill>
              </a:rPr>
              <a:t>уже </a:t>
            </a:r>
            <a:r>
              <a:rPr lang="ru-RU" dirty="0">
                <a:solidFill>
                  <a:schemeClr val="tx1"/>
                </a:solidFill>
              </a:rPr>
              <a:t>разработан и проходит апробацию новый учебный предмет "Россия - моя история" для </a:t>
            </a:r>
            <a:r>
              <a:rPr lang="ru-RU" dirty="0" smtClean="0">
                <a:solidFill>
                  <a:schemeClr val="tx1"/>
                </a:solidFill>
              </a:rPr>
              <a:t>старшеклассников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56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Функциональная грамотность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Уровень грамотности человека, который делает  возможным полноценную деятельности индивида в социальном окружении  </a:t>
            </a:r>
          </a:p>
          <a:p>
            <a:pPr marL="114300" indent="0" algn="r">
              <a:buNone/>
            </a:pPr>
            <a:endParaRPr lang="ru-RU" dirty="0" smtClean="0"/>
          </a:p>
          <a:p>
            <a:pPr marL="114300" indent="0" algn="r">
              <a:buNone/>
            </a:pPr>
            <a:r>
              <a:rPr lang="ru-RU" i="1" dirty="0" smtClean="0">
                <a:solidFill>
                  <a:schemeClr val="tx1"/>
                </a:solidFill>
              </a:rPr>
              <a:t>(ЮНЕСКО 1957г)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92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Функционально грамотный человек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Человек способный использовать  постоянно приобретаемые  в течении жизни знания, умения и навыки для  решения максимально широкого  диапазона жизненных задач в  различных сферах человеческой деятельности, общения  и человеческих отношений</a:t>
            </a:r>
          </a:p>
          <a:p>
            <a:pPr marL="114300" indent="0" algn="r">
              <a:buNone/>
            </a:pPr>
            <a:r>
              <a:rPr lang="ru-RU" dirty="0" smtClean="0">
                <a:solidFill>
                  <a:schemeClr val="tx1"/>
                </a:solidFill>
              </a:rPr>
              <a:t>(А.А. Леонтьев)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4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ФГОС НОО 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Требования </a:t>
            </a:r>
            <a:r>
              <a:rPr lang="ru-RU" sz="2000" b="1" dirty="0">
                <a:solidFill>
                  <a:schemeClr val="tx1"/>
                </a:solidFill>
              </a:rPr>
              <a:t>к условиям реализации программы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П. 34.2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«В </a:t>
            </a:r>
            <a:r>
              <a:rPr lang="ru-RU" dirty="0">
                <a:solidFill>
                  <a:schemeClr val="tx1"/>
                </a:solidFill>
              </a:rPr>
              <a:t>целях обеспечения реализации программы начального общего образования в Организации для участников образовательных отношений должны создаваться условия, обеспечивающие возможность: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формирования </a:t>
            </a:r>
            <a:r>
              <a:rPr lang="ru-RU" b="1" dirty="0">
                <a:solidFill>
                  <a:schemeClr val="tx1"/>
                </a:solidFill>
              </a:rPr>
              <a:t>функциональной грамотности обучающихся </a:t>
            </a:r>
            <a:r>
              <a:rPr lang="ru-RU" dirty="0">
                <a:solidFill>
                  <a:schemeClr val="tx1"/>
                </a:solidFill>
              </a:rPr>
              <a:t>(способности решать учебные задачи и жизненные проблемные ситуации на основе сформированных предметных, </a:t>
            </a:r>
            <a:r>
              <a:rPr lang="ru-RU" dirty="0" err="1">
                <a:solidFill>
                  <a:schemeClr val="tx1"/>
                </a:solidFill>
              </a:rPr>
              <a:t>метапредметных</a:t>
            </a:r>
            <a:r>
              <a:rPr lang="ru-RU" dirty="0">
                <a:solidFill>
                  <a:schemeClr val="tx1"/>
                </a:solidFill>
              </a:rPr>
              <a:t> и универсальных способов деятельности), включающей овладение ключевыми компетенциями, </a:t>
            </a:r>
            <a:r>
              <a:rPr lang="ru-RU" u="sng" dirty="0">
                <a:solidFill>
                  <a:schemeClr val="tx1"/>
                </a:solidFill>
              </a:rPr>
              <a:t>составляющими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u="sng" dirty="0">
                <a:solidFill>
                  <a:schemeClr val="tx1"/>
                </a:solidFill>
              </a:rPr>
              <a:t>основу готовности к успешному взаимодействию с изменяющимся миром и дальнейшему успешному </a:t>
            </a:r>
            <a:r>
              <a:rPr lang="ru-RU" u="sng" dirty="0" smtClean="0">
                <a:solidFill>
                  <a:schemeClr val="tx1"/>
                </a:solidFill>
              </a:rPr>
              <a:t>образованию</a:t>
            </a:r>
            <a:r>
              <a:rPr lang="ru-RU" dirty="0" smtClean="0">
                <a:solidFill>
                  <a:schemeClr val="tx1"/>
                </a:solidFill>
              </a:rPr>
              <a:t>..»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45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ФГОС ООО 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Требования </a:t>
            </a:r>
            <a:r>
              <a:rPr lang="ru-RU" sz="2000" b="1" dirty="0">
                <a:solidFill>
                  <a:schemeClr val="tx1"/>
                </a:solidFill>
              </a:rPr>
              <a:t>к условиям реализации программы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П. 35.2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«В </a:t>
            </a:r>
            <a:r>
              <a:rPr lang="ru-RU" dirty="0">
                <a:solidFill>
                  <a:schemeClr val="tx1"/>
                </a:solidFill>
              </a:rPr>
              <a:t>целях обеспечения реализации программы основного общего образования в Организации для участников образовательных отношений должны создаваться условия, обеспечивающие возможность: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формирования </a:t>
            </a:r>
            <a:r>
              <a:rPr lang="ru-RU" b="1" dirty="0">
                <a:solidFill>
                  <a:schemeClr val="tx1"/>
                </a:solidFill>
              </a:rPr>
              <a:t>функциональной грамотности </a:t>
            </a:r>
            <a:r>
              <a:rPr lang="ru-RU" dirty="0">
                <a:solidFill>
                  <a:schemeClr val="tx1"/>
                </a:solidFill>
              </a:rPr>
              <a:t>обучающихся (способности решать учебные задачи и жизненные проблемные ситуации на основе сформированных предметных, </a:t>
            </a:r>
            <a:r>
              <a:rPr lang="ru-RU" dirty="0" err="1">
                <a:solidFill>
                  <a:schemeClr val="tx1"/>
                </a:solidFill>
              </a:rPr>
              <a:t>метапредметных</a:t>
            </a:r>
            <a:r>
              <a:rPr lang="ru-RU" dirty="0">
                <a:solidFill>
                  <a:schemeClr val="tx1"/>
                </a:solidFill>
              </a:rPr>
              <a:t> и универсальных способов деятельности), включающей овладение ключевыми компетенциями, </a:t>
            </a:r>
            <a:r>
              <a:rPr lang="ru-RU" u="sng" dirty="0">
                <a:solidFill>
                  <a:schemeClr val="tx1"/>
                </a:solidFill>
              </a:rPr>
              <a:t>составляющими основу дальнейшего успешного образования и ориентации в мире </a:t>
            </a:r>
            <a:r>
              <a:rPr lang="ru-RU" u="sng" dirty="0" smtClean="0">
                <a:solidFill>
                  <a:schemeClr val="tx1"/>
                </a:solidFill>
              </a:rPr>
              <a:t>профессий</a:t>
            </a:r>
            <a:r>
              <a:rPr lang="ru-RU" dirty="0" smtClean="0">
                <a:solidFill>
                  <a:schemeClr val="tx1"/>
                </a:solidFill>
              </a:rPr>
              <a:t>..»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87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42805" y="5301208"/>
            <a:ext cx="6553200" cy="8640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300" b="1" dirty="0">
                <a:solidFill>
                  <a:schemeClr val="tx1"/>
                </a:solidFill>
              </a:rPr>
              <a:t>По материалам презентации Муниципального казенного учреждения «ИНФОРМАЦЦИОННО-МЕТОДИЧЕСКИЙ ЦЕНТР РАЗВИТИЯ БРАЗОВАНИЯ»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300" b="1" dirty="0" err="1">
                <a:solidFill>
                  <a:schemeClr val="tx1"/>
                </a:solidFill>
              </a:rPr>
              <a:t>Черепановского</a:t>
            </a:r>
            <a:r>
              <a:rPr lang="ru-RU" sz="1300" b="1" dirty="0">
                <a:solidFill>
                  <a:schemeClr val="tx1"/>
                </a:solidFill>
              </a:rPr>
              <a:t> района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300" b="1" dirty="0">
                <a:solidFill>
                  <a:schemeClr val="tx1"/>
                </a:solidFill>
              </a:rPr>
              <a:t>Новосибирской области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/>
              <a:t>Урок в системно-</a:t>
            </a:r>
            <a:r>
              <a:rPr lang="ru-RU" sz="3200" dirty="0" err="1" smtClean="0"/>
              <a:t>деятельностном</a:t>
            </a:r>
            <a:r>
              <a:rPr lang="ru-RU" sz="3200" dirty="0" smtClean="0"/>
              <a:t> подходе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1782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b="1" dirty="0" smtClean="0"/>
              <a:t>ФГОС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5365734"/>
              </p:ext>
            </p:extLst>
          </p:nvPr>
        </p:nvGraphicFramePr>
        <p:xfrm>
          <a:off x="971600" y="1412776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21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190651215"/>
              </p:ext>
            </p:extLst>
          </p:nvPr>
        </p:nvGraphicFramePr>
        <p:xfrm>
          <a:off x="457200" y="404663"/>
          <a:ext cx="3657600" cy="626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70075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Знаниевый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подход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922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Знания-умения -навыки</a:t>
                      </a:r>
                      <a:endParaRPr lang="ru-RU" dirty="0"/>
                    </a:p>
                  </a:txBody>
                  <a:tcPr/>
                </a:tc>
              </a:tr>
              <a:tr h="10651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Основная цель-информированность,</a:t>
                      </a:r>
                      <a:r>
                        <a:rPr lang="ru-RU" baseline="0" dirty="0" smtClean="0"/>
                        <a:t> усвоение знаний</a:t>
                      </a:r>
                      <a:endParaRPr lang="ru-RU" dirty="0"/>
                    </a:p>
                  </a:txBody>
                  <a:tcPr/>
                </a:tc>
              </a:tr>
              <a:tr h="142952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Основная задача вооружить ученика фикс</a:t>
                      </a:r>
                      <a:r>
                        <a:rPr lang="ru-RU" baseline="0" dirty="0" smtClean="0"/>
                        <a:t>ированным набором знаний</a:t>
                      </a:r>
                      <a:endParaRPr lang="ru-RU" dirty="0"/>
                    </a:p>
                  </a:txBody>
                  <a:tcPr/>
                </a:tc>
              </a:tr>
              <a:tr h="7708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Знания даются в готовом виде</a:t>
                      </a:r>
                    </a:p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114922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Учитель наглядно, доступно объясняет, показывает и рассказывает материал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49834536"/>
              </p:ext>
            </p:extLst>
          </p:nvPr>
        </p:nvGraphicFramePr>
        <p:xfrm>
          <a:off x="4371974" y="404663"/>
          <a:ext cx="4376490" cy="636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6490"/>
              </a:tblGrid>
              <a:tr h="70941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Системно-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деятельностный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подход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3873">
                <a:tc>
                  <a:txBody>
                    <a:bodyPr/>
                    <a:lstStyle/>
                    <a:p>
                      <a:r>
                        <a:rPr lang="ru-RU" dirty="0" smtClean="0"/>
                        <a:t>Осмысление своего потенциала,</a:t>
                      </a:r>
                      <a:r>
                        <a:rPr lang="ru-RU" baseline="0" dirty="0" smtClean="0"/>
                        <a:t> способностей и деятельности в системе мира</a:t>
                      </a:r>
                      <a:endParaRPr lang="ru-RU" dirty="0"/>
                    </a:p>
                  </a:txBody>
                  <a:tcPr/>
                </a:tc>
              </a:tr>
              <a:tr h="1202916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Основная цель (и результат)-развитие</a:t>
                      </a:r>
                      <a:r>
                        <a:rPr lang="ru-RU" baseline="0" dirty="0" smtClean="0"/>
                        <a:t> личности как элемента системы «мир-человек» на основе УУД</a:t>
                      </a:r>
                      <a:endParaRPr lang="ru-RU" dirty="0"/>
                    </a:p>
                  </a:txBody>
                  <a:tcPr/>
                </a:tc>
              </a:tr>
              <a:tr h="1202916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Основная задача-формировать</a:t>
                      </a:r>
                      <a:r>
                        <a:rPr lang="ru-RU" baseline="0" dirty="0" smtClean="0"/>
                        <a:t> умение и желание  учиться, способность к </a:t>
                      </a:r>
                      <a:r>
                        <a:rPr lang="ru-RU" baseline="0" dirty="0" err="1" smtClean="0"/>
                        <a:t>самоизменению</a:t>
                      </a:r>
                      <a:r>
                        <a:rPr lang="ru-RU" baseline="0" dirty="0" smtClean="0"/>
                        <a:t> и саморазвитию на основе рефлексии</a:t>
                      </a:r>
                      <a:endParaRPr lang="ru-RU" dirty="0"/>
                    </a:p>
                  </a:txBody>
                  <a:tcPr/>
                </a:tc>
              </a:tr>
              <a:tr h="727489">
                <a:tc>
                  <a:txBody>
                    <a:bodyPr/>
                    <a:lstStyle/>
                    <a:p>
                      <a:r>
                        <a:rPr lang="ru-RU" dirty="0" smtClean="0"/>
                        <a:t>Дети открывают</a:t>
                      </a:r>
                      <a:r>
                        <a:rPr lang="ru-RU" baseline="0" dirty="0" smtClean="0"/>
                        <a:t> знания в процессе самостоятельной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1195035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формирует условия для творческого преобразования учебного материала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359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102</TotalTime>
  <Words>1258</Words>
  <Application>Microsoft Office PowerPoint</Application>
  <PresentationFormat>Экран (4:3)</PresentationFormat>
  <Paragraphs>136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Аптека</vt:lpstr>
      <vt:lpstr>Формирование и оценка функциональной грамотности  в контексте обновленных ФГОС</vt:lpstr>
      <vt:lpstr>Задачи </vt:lpstr>
      <vt:lpstr>Функциональная грамотность</vt:lpstr>
      <vt:lpstr>Функционально грамотный человек</vt:lpstr>
      <vt:lpstr> ФГОС НОО  Требования к условиям реализации программы </vt:lpstr>
      <vt:lpstr> ФГОС ООО  Требования к условиям реализации программы </vt:lpstr>
      <vt:lpstr>Урок в системно-деятельностном подходе</vt:lpstr>
      <vt:lpstr>ФГОС</vt:lpstr>
      <vt:lpstr>Презентация PowerPoint</vt:lpstr>
      <vt:lpstr>Сопоставительный анализ  структур традиционного урока  и учебного  занятия в СДП</vt:lpstr>
      <vt:lpstr>Сопоставительный анализ  структур традиционного урока   и учебного занятия в СДП</vt:lpstr>
      <vt:lpstr>Презентация PowerPoint</vt:lpstr>
      <vt:lpstr>Функциональная грамотность</vt:lpstr>
      <vt:lpstr>4К КОМПЕТЕНЦИИ</vt:lpstr>
      <vt:lpstr>Внутренние вызовы</vt:lpstr>
      <vt:lpstr>Сопоставительный анализ  структур традиционного урока   и учебного занятия в СДП</vt:lpstr>
      <vt:lpstr>Чему учит рефлексия</vt:lpstr>
      <vt:lpstr>Изменения в федеральном государственном образовательном стандарте  среднего общего образования</vt:lpstr>
      <vt:lpstr>Изменения в федеральном государственном образовательном стандарте  среднего общего образования</vt:lpstr>
      <vt:lpstr>Изменения в федеральном государственном образовательном стандарте  среднего общего образования</vt:lpstr>
      <vt:lpstr>Изменения в федеральном государственном образовательном стандарте  среднего общего образования</vt:lpstr>
      <vt:lpstr>Учебный план ФГОС СОО</vt:lpstr>
      <vt:lpstr>«Итоговая отметка»</vt:lpstr>
      <vt:lpstr>Учебный план ФГОС СОО</vt:lpstr>
      <vt:lpstr>Учебный план ФГОС СОО</vt:lpstr>
      <vt:lpstr>Учебный план ФГОС СОО</vt:lpstr>
      <vt:lpstr>Учебный план ФГОС СОО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18</cp:revision>
  <dcterms:created xsi:type="dcterms:W3CDTF">2022-11-17T15:44:51Z</dcterms:created>
  <dcterms:modified xsi:type="dcterms:W3CDTF">2022-11-19T03:46:34Z</dcterms:modified>
</cp:coreProperties>
</file>