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2" r:id="rId3"/>
    <p:sldId id="275" r:id="rId4"/>
    <p:sldId id="266" r:id="rId5"/>
    <p:sldId id="273" r:id="rId6"/>
    <p:sldId id="268" r:id="rId7"/>
    <p:sldId id="274" r:id="rId8"/>
    <p:sldId id="269" r:id="rId9"/>
    <p:sldId id="270" r:id="rId10"/>
    <p:sldId id="271" r:id="rId11"/>
  </p:sldIdLst>
  <p:sldSz cx="9144000" cy="6858000" type="screen4x3"/>
  <p:notesSz cx="6742113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23.03.2023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23.03.2023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23.03.2023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ФЕДЕРАЛЬНЫЕ ОБРАЗОВАТЕЛЬНЫЕ ПРОГРАММЫ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821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>
                <a:solidFill>
                  <a:schemeClr val="tx1"/>
                </a:solidFill>
              </a:rPr>
              <a:t>Когда школы перейдут на ФОП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Введение </a:t>
            </a:r>
            <a:r>
              <a:rPr lang="ru-RU" sz="3200" dirty="0">
                <a:solidFill>
                  <a:schemeClr val="tx1"/>
                </a:solidFill>
              </a:rPr>
              <a:t>ФООП является обязательным с </a:t>
            </a:r>
            <a:r>
              <a:rPr lang="ru-RU" sz="3200" b="1" dirty="0">
                <a:solidFill>
                  <a:schemeClr val="tx1"/>
                </a:solidFill>
              </a:rPr>
              <a:t>1 сентября 2023 </a:t>
            </a:r>
            <a:r>
              <a:rPr lang="ru-RU" sz="3200" dirty="0">
                <a:solidFill>
                  <a:schemeClr val="tx1"/>
                </a:solidFill>
              </a:rPr>
              <a:t>г. для обучающихся </a:t>
            </a:r>
            <a:r>
              <a:rPr lang="ru-RU" sz="3200" dirty="0" smtClean="0">
                <a:solidFill>
                  <a:schemeClr val="tx1"/>
                </a:solidFill>
              </a:rPr>
              <a:t>1-11 классов </a:t>
            </a:r>
            <a:r>
              <a:rPr lang="ru-RU" sz="3200" dirty="0">
                <a:solidFill>
                  <a:schemeClr val="tx1"/>
                </a:solidFill>
              </a:rPr>
              <a:t>всех образовательных организаций, реализующих образовательные</a:t>
            </a:r>
            <a:br>
              <a:rPr lang="ru-RU" sz="3200" dirty="0">
                <a:solidFill>
                  <a:schemeClr val="tx1"/>
                </a:solidFill>
              </a:rPr>
            </a:br>
            <a:r>
              <a:rPr lang="ru-RU" sz="3200" dirty="0">
                <a:solidFill>
                  <a:schemeClr val="tx1"/>
                </a:solidFill>
              </a:rPr>
              <a:t>программы начального общего, основного общего, среднего общего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702491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4300" indent="0">
              <a:buNone/>
            </a:pPr>
            <a:r>
              <a:rPr lang="ru-RU" dirty="0">
                <a:solidFill>
                  <a:schemeClr val="tx1"/>
                </a:solidFill>
              </a:rPr>
              <a:t>приказом</a:t>
            </a:r>
            <a:r>
              <a:rPr lang="ru-RU" dirty="0">
                <a:solidFill>
                  <a:schemeClr val="tx1"/>
                </a:solidFill>
              </a:rPr>
              <a:t> №992  — Федеральную образовательную программу начального общего образования (ФОП НОО), </a:t>
            </a:r>
            <a:endParaRPr lang="ru-RU" dirty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ru-RU" dirty="0">
                <a:solidFill>
                  <a:schemeClr val="tx1"/>
                </a:solidFill>
              </a:rPr>
              <a:t>приказом</a:t>
            </a:r>
            <a:r>
              <a:rPr lang="ru-RU" dirty="0">
                <a:solidFill>
                  <a:schemeClr val="tx1"/>
                </a:solidFill>
              </a:rPr>
              <a:t> №993 — Федеральную образовательную программу основного общего образования </a:t>
            </a:r>
            <a:endParaRPr lang="ru-RU" dirty="0" smtClean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(</a:t>
            </a:r>
            <a:r>
              <a:rPr lang="ru-RU" dirty="0">
                <a:solidFill>
                  <a:schemeClr val="tx1"/>
                </a:solidFill>
              </a:rPr>
              <a:t>ФОП ООО), </a:t>
            </a:r>
            <a:endParaRPr lang="ru-RU" dirty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ru-RU" dirty="0">
                <a:solidFill>
                  <a:schemeClr val="tx1"/>
                </a:solidFill>
              </a:rPr>
              <a:t>приказом </a:t>
            </a:r>
            <a:r>
              <a:rPr lang="ru-RU" dirty="0">
                <a:solidFill>
                  <a:schemeClr val="tx1"/>
                </a:solidFill>
              </a:rPr>
              <a:t> №1014 — Федеральную образовательную программу среднего общего образования (ФОП СОО). </a:t>
            </a:r>
            <a:endParaRPr lang="ru-RU" dirty="0" smtClean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ru-RU" sz="2000" i="1" dirty="0" smtClean="0">
                <a:solidFill>
                  <a:schemeClr val="tx1"/>
                </a:solidFill>
              </a:rPr>
              <a:t>Приказы вступили в </a:t>
            </a:r>
            <a:r>
              <a:rPr lang="ru-RU" sz="2000" i="1" dirty="0">
                <a:solidFill>
                  <a:schemeClr val="tx1"/>
                </a:solidFill>
              </a:rPr>
              <a:t>силу со 2 января 2023 года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i="1" dirty="0" err="1">
                <a:solidFill>
                  <a:schemeClr val="tx1"/>
                </a:solidFill>
              </a:rPr>
              <a:t>Минпросвещения</a:t>
            </a:r>
            <a:r>
              <a:rPr lang="ru-RU" sz="2800" b="1" i="1" dirty="0">
                <a:solidFill>
                  <a:schemeClr val="tx1"/>
                </a:solidFill>
              </a:rPr>
              <a:t> России приказами от 16 ноября 2022 г. </a:t>
            </a:r>
            <a:r>
              <a:rPr lang="ru-RU" sz="2800" b="1" i="1" dirty="0" smtClean="0">
                <a:solidFill>
                  <a:schemeClr val="tx1"/>
                </a:solidFill>
              </a:rPr>
              <a:t>утвердило:</a:t>
            </a:r>
            <a:endParaRPr lang="ru-RU" sz="28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768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dirty="0">
                <a:solidFill>
                  <a:schemeClr val="tx1"/>
                </a:solidFill>
              </a:rPr>
              <a:t>Федеральным законом от </a:t>
            </a:r>
            <a:r>
              <a:rPr lang="ru-RU" dirty="0" smtClean="0">
                <a:solidFill>
                  <a:schemeClr val="tx1"/>
                </a:solidFill>
              </a:rPr>
              <a:t>24.09.22 г.  </a:t>
            </a:r>
            <a:r>
              <a:rPr lang="ru-RU" dirty="0">
                <a:solidFill>
                  <a:schemeClr val="tx1"/>
                </a:solidFill>
              </a:rPr>
              <a:t>N 371-ФЗ </a:t>
            </a:r>
            <a:r>
              <a:rPr lang="ru-RU" dirty="0">
                <a:solidFill>
                  <a:schemeClr val="tx1"/>
                </a:solidFill>
              </a:rPr>
              <a:t>«О внесении изменений в Федеральный </a:t>
            </a:r>
            <a:r>
              <a:rPr lang="ru-RU" dirty="0">
                <a:solidFill>
                  <a:schemeClr val="tx1"/>
                </a:solidFill>
              </a:rPr>
              <a:t>закон «</a:t>
            </a:r>
            <a:r>
              <a:rPr lang="ru-RU" dirty="0">
                <a:solidFill>
                  <a:schemeClr val="tx1"/>
                </a:solidFill>
              </a:rPr>
              <a:t>Об образовании в Российской Федерации» и </a:t>
            </a:r>
            <a:r>
              <a:rPr lang="ru-RU" dirty="0">
                <a:solidFill>
                  <a:schemeClr val="tx1"/>
                </a:solidFill>
              </a:rPr>
              <a:t>статью 1 </a:t>
            </a:r>
            <a:r>
              <a:rPr lang="ru-RU" dirty="0">
                <a:solidFill>
                  <a:schemeClr val="tx1"/>
                </a:solidFill>
              </a:rPr>
              <a:t>Федерального закона «Об </a:t>
            </a:r>
            <a:r>
              <a:rPr lang="ru-RU" dirty="0">
                <a:solidFill>
                  <a:schemeClr val="tx1"/>
                </a:solidFill>
              </a:rPr>
              <a:t>обязательных требованиях </a:t>
            </a:r>
            <a:r>
              <a:rPr lang="ru-RU" dirty="0">
                <a:solidFill>
                  <a:schemeClr val="tx1"/>
                </a:solidFill>
              </a:rPr>
              <a:t>в Российской Федерации» </a:t>
            </a:r>
            <a:r>
              <a:rPr lang="ru-RU" dirty="0" smtClean="0">
                <a:solidFill>
                  <a:schemeClr val="tx1"/>
                </a:solidFill>
              </a:rPr>
              <a:t> введены </a:t>
            </a:r>
            <a:r>
              <a:rPr lang="ru-RU" dirty="0">
                <a:solidFill>
                  <a:schemeClr val="tx1"/>
                </a:solidFill>
              </a:rPr>
              <a:t>единые </a:t>
            </a:r>
            <a:r>
              <a:rPr lang="ru-RU" dirty="0">
                <a:solidFill>
                  <a:schemeClr val="tx1"/>
                </a:solidFill>
              </a:rPr>
              <a:t>для </a:t>
            </a:r>
            <a:r>
              <a:rPr lang="ru-RU" dirty="0" smtClean="0">
                <a:solidFill>
                  <a:schemeClr val="tx1"/>
                </a:solidFill>
              </a:rPr>
              <a:t>РФ </a:t>
            </a:r>
            <a:r>
              <a:rPr lang="ru-RU" b="1" dirty="0" smtClean="0">
                <a:solidFill>
                  <a:schemeClr val="tx1"/>
                </a:solidFill>
              </a:rPr>
              <a:t>федеральные </a:t>
            </a:r>
            <a:r>
              <a:rPr lang="ru-RU" b="1" dirty="0">
                <a:solidFill>
                  <a:schemeClr val="tx1"/>
                </a:solidFill>
              </a:rPr>
              <a:t>основные общеобразовательные </a:t>
            </a:r>
            <a:r>
              <a:rPr lang="ru-RU" b="1" dirty="0">
                <a:solidFill>
                  <a:schemeClr val="tx1"/>
                </a:solidFill>
              </a:rPr>
              <a:t>программы </a:t>
            </a:r>
            <a:r>
              <a:rPr lang="ru-RU" dirty="0" smtClean="0">
                <a:solidFill>
                  <a:schemeClr val="tx1"/>
                </a:solidFill>
              </a:rPr>
              <a:t>(ФООП</a:t>
            </a:r>
            <a:r>
              <a:rPr lang="ru-RU" dirty="0">
                <a:solidFill>
                  <a:schemeClr val="tx1"/>
                </a:solidFill>
              </a:rPr>
              <a:t>), которые </a:t>
            </a:r>
            <a:r>
              <a:rPr lang="ru-RU" dirty="0">
                <a:solidFill>
                  <a:schemeClr val="tx1"/>
                </a:solidFill>
              </a:rPr>
              <a:t>разрабатываются и утверждаются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 err="1">
                <a:solidFill>
                  <a:schemeClr val="tx1"/>
                </a:solidFill>
              </a:rPr>
              <a:t>Минпросвещения</a:t>
            </a:r>
            <a:r>
              <a:rPr lang="ru-RU" dirty="0">
                <a:solidFill>
                  <a:schemeClr val="tx1"/>
                </a:solidFill>
              </a:rPr>
              <a:t> России</a:t>
            </a:r>
          </a:p>
          <a:p>
            <a:pPr marL="114300" indent="0">
              <a:buNone/>
            </a:pPr>
            <a:r>
              <a:rPr lang="ru-RU" dirty="0">
                <a:solidFill>
                  <a:schemeClr val="tx1"/>
                </a:solidFill>
              </a:rPr>
              <a:t>При этом согласно статьям 1, 2 Федерального закона </a:t>
            </a:r>
            <a:r>
              <a:rPr lang="ru-RU" dirty="0">
                <a:solidFill>
                  <a:schemeClr val="tx1"/>
                </a:solidFill>
              </a:rPr>
              <a:t>N 371-ФЗ </a:t>
            </a:r>
            <a:r>
              <a:rPr lang="ru-RU" dirty="0">
                <a:solidFill>
                  <a:schemeClr val="tx1"/>
                </a:solidFill>
              </a:rPr>
              <a:t>термин «</a:t>
            </a:r>
            <a:r>
              <a:rPr lang="ru-RU" b="1" dirty="0">
                <a:solidFill>
                  <a:schemeClr val="tx1"/>
                </a:solidFill>
              </a:rPr>
              <a:t>примерные программы</a:t>
            </a:r>
            <a:r>
              <a:rPr lang="ru-RU" dirty="0">
                <a:solidFill>
                  <a:schemeClr val="tx1"/>
                </a:solidFill>
              </a:rPr>
              <a:t>» на </a:t>
            </a:r>
            <a:r>
              <a:rPr lang="ru-RU" dirty="0" smtClean="0">
                <a:solidFill>
                  <a:schemeClr val="tx1"/>
                </a:solidFill>
              </a:rPr>
              <a:t>уровне начального </a:t>
            </a:r>
            <a:r>
              <a:rPr lang="ru-RU" dirty="0">
                <a:solidFill>
                  <a:schemeClr val="tx1"/>
                </a:solidFill>
              </a:rPr>
              <a:t>общего, основного общего и </a:t>
            </a:r>
            <a:r>
              <a:rPr lang="ru-RU" dirty="0" smtClean="0">
                <a:solidFill>
                  <a:schemeClr val="tx1"/>
                </a:solidFill>
              </a:rPr>
              <a:t>среднего общего </a:t>
            </a:r>
            <a:r>
              <a:rPr lang="ru-RU" dirty="0">
                <a:solidFill>
                  <a:schemeClr val="tx1"/>
                </a:solidFill>
              </a:rPr>
              <a:t>образования исключен из Федерального </a:t>
            </a:r>
            <a:r>
              <a:rPr lang="ru-RU" dirty="0">
                <a:solidFill>
                  <a:schemeClr val="tx1"/>
                </a:solidFill>
              </a:rPr>
              <a:t>закона N </a:t>
            </a:r>
            <a:r>
              <a:rPr lang="ru-RU" dirty="0">
                <a:solidFill>
                  <a:schemeClr val="tx1"/>
                </a:solidFill>
              </a:rPr>
              <a:t>273-ФЗ</a:t>
            </a:r>
          </a:p>
        </p:txBody>
      </p:sp>
    </p:spTree>
    <p:extLst>
      <p:ext uri="{BB962C8B-B14F-4D97-AF65-F5344CB8AC3E}">
        <p14:creationId xmlns:p14="http://schemas.microsoft.com/office/powerpoint/2010/main" val="2372929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Какая цель у внедрения ФОП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3600" dirty="0">
                <a:solidFill>
                  <a:schemeClr val="tx1"/>
                </a:solidFill>
              </a:rPr>
              <a:t>Создание единого образовательного пространства во всей стране</a:t>
            </a:r>
          </a:p>
        </p:txBody>
      </p:sp>
    </p:spTree>
    <p:extLst>
      <p:ext uri="{BB962C8B-B14F-4D97-AF65-F5344CB8AC3E}">
        <p14:creationId xmlns:p14="http://schemas.microsoft.com/office/powerpoint/2010/main" val="2325595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i="1" dirty="0" smtClean="0">
                <a:solidFill>
                  <a:schemeClr val="tx1"/>
                </a:solidFill>
              </a:rPr>
              <a:t/>
            </a:r>
            <a:br>
              <a:rPr lang="ru-RU" sz="3600" b="1" i="1" dirty="0" smtClean="0">
                <a:solidFill>
                  <a:schemeClr val="tx1"/>
                </a:solidFill>
              </a:rPr>
            </a:br>
            <a:r>
              <a:rPr lang="ru-RU" sz="3600" b="1" i="1" dirty="0" smtClean="0">
                <a:solidFill>
                  <a:schemeClr val="tx1"/>
                </a:solidFill>
              </a:rPr>
              <a:t>ФОП </a:t>
            </a:r>
            <a:r>
              <a:rPr lang="ru-RU" sz="3600" b="1" i="1" dirty="0">
                <a:solidFill>
                  <a:schemeClr val="tx1"/>
                </a:solidFill>
              </a:rPr>
              <a:t>по каждому уровню включает 3 </a:t>
            </a:r>
            <a:r>
              <a:rPr lang="ru-RU" sz="3600" b="1" i="1" dirty="0" smtClean="0">
                <a:solidFill>
                  <a:schemeClr val="tx1"/>
                </a:solidFill>
              </a:rPr>
              <a:t>раздела</a:t>
            </a:r>
            <a:r>
              <a:rPr lang="ru-RU" sz="3600" b="1" i="1" dirty="0">
                <a:solidFill>
                  <a:schemeClr val="tx1"/>
                </a:solidFill>
              </a:rPr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28800"/>
            <a:ext cx="8712968" cy="4896544"/>
          </a:xfrm>
        </p:spPr>
        <p:txBody>
          <a:bodyPr>
            <a:noAutofit/>
          </a:bodyPr>
          <a:lstStyle/>
          <a:p>
            <a:pPr marL="114300" indent="0">
              <a:spcBef>
                <a:spcPts val="0"/>
              </a:spcBef>
              <a:buNone/>
            </a:pPr>
            <a:r>
              <a:rPr lang="ru-RU" sz="2200" b="1" dirty="0">
                <a:solidFill>
                  <a:schemeClr val="tx1"/>
                </a:solidFill>
              </a:rPr>
              <a:t>целевой</a:t>
            </a:r>
            <a:r>
              <a:rPr lang="ru-RU" sz="2200" dirty="0">
                <a:solidFill>
                  <a:schemeClr val="tx1"/>
                </a:solidFill>
              </a:rPr>
              <a:t>  — определяет общее назначение, цели, задачи и планируемые результаты реализации программы, а также способы определения достижения этих целей и результатов;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ru-RU" sz="2200" b="1" dirty="0">
                <a:solidFill>
                  <a:schemeClr val="tx1"/>
                </a:solidFill>
              </a:rPr>
              <a:t>содержательный</a:t>
            </a:r>
            <a:r>
              <a:rPr lang="ru-RU" sz="2200" dirty="0">
                <a:solidFill>
                  <a:schemeClr val="tx1"/>
                </a:solidFill>
              </a:rPr>
              <a:t> — включает </a:t>
            </a:r>
            <a:r>
              <a:rPr lang="ru-RU" sz="2200" i="1" u="sng" dirty="0">
                <a:solidFill>
                  <a:schemeClr val="tx1"/>
                </a:solidFill>
              </a:rPr>
              <a:t>федеральные</a:t>
            </a:r>
            <a:r>
              <a:rPr lang="ru-RU" sz="2200" dirty="0">
                <a:solidFill>
                  <a:schemeClr val="tx1"/>
                </a:solidFill>
              </a:rPr>
              <a:t> рабочие программы учебных предметов, программу формирования универсальных учебных действий у обучающихся и </a:t>
            </a:r>
            <a:r>
              <a:rPr lang="ru-RU" sz="2200" u="sng" dirty="0">
                <a:solidFill>
                  <a:schemeClr val="tx1"/>
                </a:solidFill>
              </a:rPr>
              <a:t>федеральную</a:t>
            </a:r>
            <a:r>
              <a:rPr lang="ru-RU" sz="2200" dirty="0">
                <a:solidFill>
                  <a:schemeClr val="tx1"/>
                </a:solidFill>
              </a:rPr>
              <a:t> рабочую программу воспитания;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ru-RU" sz="2200" b="1" dirty="0">
                <a:solidFill>
                  <a:schemeClr val="tx1"/>
                </a:solidFill>
              </a:rPr>
              <a:t>организационный</a:t>
            </a:r>
            <a:r>
              <a:rPr lang="ru-RU" sz="2200" dirty="0">
                <a:solidFill>
                  <a:schemeClr val="tx1"/>
                </a:solidFill>
              </a:rPr>
              <a:t> —  включает </a:t>
            </a:r>
            <a:r>
              <a:rPr lang="ru-RU" sz="2200" u="sng" dirty="0">
                <a:solidFill>
                  <a:schemeClr val="tx1"/>
                </a:solidFill>
              </a:rPr>
              <a:t>федеральный</a:t>
            </a:r>
            <a:r>
              <a:rPr lang="ru-RU" sz="2200" dirty="0">
                <a:solidFill>
                  <a:schemeClr val="tx1"/>
                </a:solidFill>
              </a:rPr>
              <a:t> учебный план, </a:t>
            </a:r>
            <a:r>
              <a:rPr lang="ru-RU" sz="2200" u="sng" dirty="0" smtClean="0">
                <a:solidFill>
                  <a:schemeClr val="tx1"/>
                </a:solidFill>
              </a:rPr>
              <a:t>федеральный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>
                <a:solidFill>
                  <a:schemeClr val="tx1"/>
                </a:solidFill>
              </a:rPr>
              <a:t>календарный учебный </a:t>
            </a:r>
            <a:r>
              <a:rPr lang="ru-RU" sz="2200" dirty="0" smtClean="0">
                <a:solidFill>
                  <a:schemeClr val="tx1"/>
                </a:solidFill>
              </a:rPr>
              <a:t>график, </a:t>
            </a:r>
            <a:r>
              <a:rPr lang="ru-RU" sz="2200" u="sng" dirty="0" smtClean="0">
                <a:solidFill>
                  <a:schemeClr val="tx1"/>
                </a:solidFill>
              </a:rPr>
              <a:t>федеральный</a:t>
            </a:r>
            <a:r>
              <a:rPr lang="ru-RU" sz="2200" dirty="0" smtClean="0">
                <a:solidFill>
                  <a:schemeClr val="tx1"/>
                </a:solidFill>
              </a:rPr>
              <a:t> план </a:t>
            </a:r>
            <a:r>
              <a:rPr lang="ru-RU" sz="2200" dirty="0">
                <a:solidFill>
                  <a:schemeClr val="tx1"/>
                </a:solidFill>
              </a:rPr>
              <a:t>внеурочной деятельности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>
                <a:solidFill>
                  <a:schemeClr val="tx1"/>
                </a:solidFill>
              </a:rPr>
              <a:t>и </a:t>
            </a:r>
            <a:r>
              <a:rPr lang="ru-RU" sz="2200" u="sng" dirty="0">
                <a:solidFill>
                  <a:schemeClr val="tx1"/>
                </a:solidFill>
              </a:rPr>
              <a:t>федеральный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smtClean="0">
                <a:solidFill>
                  <a:schemeClr val="tx1"/>
                </a:solidFill>
              </a:rPr>
              <a:t>календарный </a:t>
            </a:r>
            <a:r>
              <a:rPr lang="ru-RU" sz="2200" dirty="0">
                <a:solidFill>
                  <a:schemeClr val="tx1"/>
                </a:solidFill>
              </a:rPr>
              <a:t>план воспитательной </a:t>
            </a:r>
            <a:r>
              <a:rPr lang="ru-RU" sz="2200" dirty="0" smtClean="0">
                <a:solidFill>
                  <a:schemeClr val="tx1"/>
                </a:solidFill>
              </a:rPr>
              <a:t>работы 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678839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i="1" dirty="0">
                <a:solidFill>
                  <a:schemeClr val="tx1"/>
                </a:solidFill>
              </a:rPr>
              <a:t>ФОП по каждому уровню предусматривает непосредственное применение федеральных рабочих программ: 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1430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Обязательными для применения станут федеральные рабочие программы по предметам гуманитарного цикла:</a:t>
            </a:r>
          </a:p>
          <a:p>
            <a:pPr marL="11430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ФОП </a:t>
            </a:r>
            <a:r>
              <a:rPr lang="ru-RU" b="1" dirty="0">
                <a:solidFill>
                  <a:schemeClr val="tx1"/>
                </a:solidFill>
              </a:rPr>
              <a:t>НОО</a:t>
            </a:r>
            <a:r>
              <a:rPr lang="ru-RU" dirty="0" smtClean="0">
                <a:solidFill>
                  <a:schemeClr val="tx1"/>
                </a:solidFill>
              </a:rPr>
              <a:t>:  «</a:t>
            </a:r>
            <a:r>
              <a:rPr lang="ru-RU" dirty="0">
                <a:solidFill>
                  <a:schemeClr val="tx1"/>
                </a:solidFill>
              </a:rPr>
              <a:t>Русский язык», «Литературное чтение» и «Окружающий мир</a:t>
            </a:r>
            <a:r>
              <a:rPr lang="ru-RU" dirty="0" smtClean="0">
                <a:solidFill>
                  <a:schemeClr val="tx1"/>
                </a:solidFill>
              </a:rPr>
              <a:t>»</a:t>
            </a:r>
          </a:p>
          <a:p>
            <a:pPr marL="114300" indent="0">
              <a:buNone/>
            </a:pPr>
            <a:r>
              <a:rPr lang="ru-RU" b="1" dirty="0">
                <a:solidFill>
                  <a:schemeClr val="tx1"/>
                </a:solidFill>
              </a:rPr>
              <a:t>ФОП ООО</a:t>
            </a:r>
            <a:r>
              <a:rPr lang="ru-RU" dirty="0" smtClean="0">
                <a:solidFill>
                  <a:schemeClr val="tx1"/>
                </a:solidFill>
              </a:rPr>
              <a:t>:  «</a:t>
            </a:r>
            <a:r>
              <a:rPr lang="ru-RU" dirty="0">
                <a:solidFill>
                  <a:schemeClr val="tx1"/>
                </a:solidFill>
              </a:rPr>
              <a:t>Русский язык», «Литература», «История», «Обществознание», «География» и «Основы безопасности жизнедеятельности» </a:t>
            </a:r>
            <a:endParaRPr lang="ru-RU" dirty="0" smtClean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ru-RU" b="1" dirty="0">
                <a:solidFill>
                  <a:schemeClr val="tx1"/>
                </a:solidFill>
              </a:rPr>
              <a:t>ФОП </a:t>
            </a:r>
            <a:r>
              <a:rPr lang="ru-RU" b="1" dirty="0" smtClean="0">
                <a:solidFill>
                  <a:schemeClr val="tx1"/>
                </a:solidFill>
              </a:rPr>
              <a:t>СОО: «</a:t>
            </a:r>
            <a:r>
              <a:rPr lang="ru-RU" dirty="0" smtClean="0">
                <a:solidFill>
                  <a:schemeClr val="tx1"/>
                </a:solidFill>
              </a:rPr>
              <a:t>Русский  язык», «Литература», «История» «Обществознание», «География» </a:t>
            </a:r>
            <a:r>
              <a:rPr lang="ru-RU" dirty="0">
                <a:solidFill>
                  <a:schemeClr val="tx1"/>
                </a:solidFill>
              </a:rPr>
              <a:t>и </a:t>
            </a:r>
            <a:r>
              <a:rPr lang="ru-RU" dirty="0">
                <a:solidFill>
                  <a:schemeClr val="tx1"/>
                </a:solidFill>
              </a:rPr>
              <a:t>«Основы безопасности жизнедеятельности» </a:t>
            </a:r>
          </a:p>
          <a:p>
            <a:pPr marL="114300" indent="0">
              <a:buNone/>
            </a:pPr>
            <a:r>
              <a:rPr lang="ru-RU" i="1" dirty="0" smtClean="0">
                <a:solidFill>
                  <a:schemeClr val="tx1"/>
                </a:solidFill>
              </a:rPr>
              <a:t>Обязательная  </a:t>
            </a:r>
            <a:r>
              <a:rPr lang="ru-RU" i="1" dirty="0">
                <a:solidFill>
                  <a:schemeClr val="tx1"/>
                </a:solidFill>
              </a:rPr>
              <a:t>к </a:t>
            </a:r>
            <a:r>
              <a:rPr lang="ru-RU" i="1" dirty="0" smtClean="0">
                <a:solidFill>
                  <a:schemeClr val="tx1"/>
                </a:solidFill>
              </a:rPr>
              <a:t>выполнению:</a:t>
            </a:r>
          </a:p>
          <a:p>
            <a:pPr>
              <a:buFontTx/>
              <a:buChar char="-"/>
            </a:pPr>
            <a:r>
              <a:rPr lang="ru-RU" i="1" dirty="0" smtClean="0">
                <a:solidFill>
                  <a:schemeClr val="tx1"/>
                </a:solidFill>
              </a:rPr>
              <a:t>федеральная </a:t>
            </a:r>
            <a:r>
              <a:rPr lang="ru-RU" i="1" dirty="0">
                <a:solidFill>
                  <a:schemeClr val="tx1"/>
                </a:solidFill>
              </a:rPr>
              <a:t>рабочая программа воспитания, </a:t>
            </a:r>
            <a:endParaRPr lang="ru-RU" i="1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ru-RU" i="1" dirty="0" smtClean="0">
                <a:solidFill>
                  <a:schemeClr val="tx1"/>
                </a:solidFill>
              </a:rPr>
              <a:t>федеральный </a:t>
            </a:r>
            <a:r>
              <a:rPr lang="ru-RU" i="1" dirty="0">
                <a:solidFill>
                  <a:schemeClr val="tx1"/>
                </a:solidFill>
              </a:rPr>
              <a:t>календарный план воспитательной </a:t>
            </a:r>
            <a:r>
              <a:rPr lang="ru-RU" i="1" dirty="0" smtClean="0">
                <a:solidFill>
                  <a:schemeClr val="tx1"/>
                </a:solidFill>
              </a:rPr>
              <a:t>работы</a:t>
            </a:r>
          </a:p>
          <a:p>
            <a:pPr>
              <a:buFontTx/>
              <a:buChar char="-"/>
            </a:pPr>
            <a:endParaRPr lang="ru-R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547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800" dirty="0">
                <a:solidFill>
                  <a:schemeClr val="tx1"/>
                </a:solidFill>
              </a:rPr>
              <a:t>Таким образом, </a:t>
            </a:r>
            <a:r>
              <a:rPr lang="ru-RU" sz="2800" b="1" dirty="0">
                <a:solidFill>
                  <a:schemeClr val="tx1"/>
                </a:solidFill>
              </a:rPr>
              <a:t>ФОП </a:t>
            </a:r>
            <a:r>
              <a:rPr lang="ru-RU" sz="2800" dirty="0">
                <a:solidFill>
                  <a:schemeClr val="tx1"/>
                </a:solidFill>
              </a:rPr>
              <a:t>— это основной документ, определяющий содержание общего образования, регламентирующий образовательную деятельность в единстве урочной и внеурочной деятельности с учетом обновленных ФГОС.</a:t>
            </a:r>
          </a:p>
        </p:txBody>
      </p:sp>
    </p:spTree>
    <p:extLst>
      <p:ext uri="{BB962C8B-B14F-4D97-AF65-F5344CB8AC3E}">
        <p14:creationId xmlns:p14="http://schemas.microsoft.com/office/powerpoint/2010/main" val="380659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>
                <a:solidFill>
                  <a:schemeClr val="tx1"/>
                </a:solidFill>
              </a:rPr>
              <a:t>Как будут применять ФОП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800" dirty="0">
                <a:solidFill>
                  <a:schemeClr val="tx1"/>
                </a:solidFill>
              </a:rPr>
              <a:t>Школы смогут непосредственно применять ФОП или отдельные компоненты ФОП без составления собственных рабочих программ. </a:t>
            </a:r>
            <a:endParaRPr lang="ru-RU" sz="2800" dirty="0" smtClean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При </a:t>
            </a:r>
            <a:r>
              <a:rPr lang="ru-RU" sz="2800" dirty="0">
                <a:solidFill>
                  <a:schemeClr val="tx1"/>
                </a:solidFill>
              </a:rPr>
              <a:t>этом школы сохраняют право разработки собственных образовательных программ, но их содержание и планируемые результаты должны быть не ниже, чем в ФОП</a:t>
            </a:r>
          </a:p>
        </p:txBody>
      </p:sp>
    </p:spTree>
    <p:extLst>
      <p:ext uri="{BB962C8B-B14F-4D97-AF65-F5344CB8AC3E}">
        <p14:creationId xmlns:p14="http://schemas.microsoft.com/office/powerpoint/2010/main" val="3651629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i="1" dirty="0">
                <a:solidFill>
                  <a:schemeClr val="tx1"/>
                </a:solidFill>
              </a:rPr>
              <a:t>Что будет с углубленным обучением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800" dirty="0">
                <a:solidFill>
                  <a:schemeClr val="tx1"/>
                </a:solidFill>
              </a:rPr>
              <a:t>Школы вправе перераспределить часы в федеральных учебных планах на изучение учебных предметов, по которым не проводится ГИА, в пользу изучения иных учебных предметов, в том числе на организацию их углубленного изучения</a:t>
            </a:r>
          </a:p>
        </p:txBody>
      </p:sp>
    </p:spTree>
    <p:extLst>
      <p:ext uri="{BB962C8B-B14F-4D97-AF65-F5344CB8AC3E}">
        <p14:creationId xmlns:p14="http://schemas.microsoft.com/office/powerpoint/2010/main" val="29555691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191</TotalTime>
  <Words>249</Words>
  <Application>Microsoft Office PowerPoint</Application>
  <PresentationFormat>Экран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Аптека</vt:lpstr>
      <vt:lpstr>ФЕДЕРАЛЬНЫЕ ОБРАЗОВАТЕЛЬНЫЕ ПРОГРАММЫ</vt:lpstr>
      <vt:lpstr>Минпросвещения России приказами от 16 ноября 2022 г. утвердило:</vt:lpstr>
      <vt:lpstr>Презентация PowerPoint</vt:lpstr>
      <vt:lpstr>Какая цель у внедрения ФОП</vt:lpstr>
      <vt:lpstr> ФОП по каждому уровню включает 3 раздела: </vt:lpstr>
      <vt:lpstr>ФОП по каждому уровню предусматривает непосредственное применение федеральных рабочих программ:  </vt:lpstr>
      <vt:lpstr>Презентация PowerPoint</vt:lpstr>
      <vt:lpstr>Как будут применять ФОП</vt:lpstr>
      <vt:lpstr>Что будет с углубленным обучением</vt:lpstr>
      <vt:lpstr>Когда школы перейдут на ФОП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Татьяна</cp:lastModifiedBy>
  <cp:revision>26</cp:revision>
  <dcterms:created xsi:type="dcterms:W3CDTF">2022-11-17T15:44:51Z</dcterms:created>
  <dcterms:modified xsi:type="dcterms:W3CDTF">2023-03-23T17:04:48Z</dcterms:modified>
</cp:coreProperties>
</file>