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1" r:id="rId2"/>
    <p:sldId id="292" r:id="rId3"/>
    <p:sldId id="313" r:id="rId4"/>
    <p:sldId id="293" r:id="rId5"/>
    <p:sldId id="314" r:id="rId6"/>
    <p:sldId id="315" r:id="rId7"/>
    <p:sldId id="316" r:id="rId8"/>
    <p:sldId id="317" r:id="rId9"/>
    <p:sldId id="294" r:id="rId10"/>
    <p:sldId id="295" r:id="rId11"/>
    <p:sldId id="296" r:id="rId12"/>
    <p:sldId id="297" r:id="rId13"/>
    <p:sldId id="298" r:id="rId14"/>
    <p:sldId id="299" r:id="rId15"/>
    <p:sldId id="300" r:id="rId16"/>
    <p:sldId id="307" r:id="rId17"/>
    <p:sldId id="312" r:id="rId18"/>
    <p:sldId id="309" r:id="rId19"/>
    <p:sldId id="308" r:id="rId20"/>
    <p:sldId id="301" r:id="rId21"/>
    <p:sldId id="302" r:id="rId22"/>
    <p:sldId id="311" r:id="rId23"/>
    <p:sldId id="310" r:id="rId24"/>
    <p:sldId id="318" r:id="rId25"/>
    <p:sldId id="319" r:id="rId26"/>
    <p:sldId id="320" r:id="rId27"/>
    <p:sldId id="321" r:id="rId28"/>
    <p:sldId id="322" r:id="rId2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Русанова Мария Станиславовна" initials="РМС" lastIdx="12" clrIdx="0">
    <p:extLst>
      <p:ext uri="{19B8F6BF-5375-455C-9EA6-DF929625EA0E}">
        <p15:presenceInfo xmlns:p15="http://schemas.microsoft.com/office/powerpoint/2012/main" userId="S-1-5-21-1244378311-2895761165-2769417451-870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00B050"/>
    <a:srgbClr val="33CCFF"/>
    <a:srgbClr val="FD1314"/>
    <a:srgbClr val="0D1D58"/>
    <a:srgbClr val="FED45E"/>
    <a:srgbClr val="147DAE"/>
    <a:srgbClr val="00DAE4"/>
    <a:srgbClr val="F4B183"/>
    <a:srgbClr val="970F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418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ru-RU" altLang="ru-RU" sz="24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ru-RU" altLang="ru-RU" sz="24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ru-RU" altLang="ru-RU" sz="2400" smtClean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ru-RU" altLang="ru-RU" sz="2400" smtClean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ru-RU" altLang="ru-RU" sz="2400" smtClean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ru-RU" altLang="ru-RU" sz="2400" smtClean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ru-RU" altLang="ru-RU" sz="2400" smtClean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ru-RU" altLang="ru-RU" sz="2400" smtClean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ru-RU" altLang="ru-RU" sz="2400" smtClean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ru-RU" altLang="ru-RU" sz="2400" smtClean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ru-RU" altLang="ru-RU" sz="2400" smtClean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ru-RU" altLang="ru-RU" sz="2400" smtClean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8193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3962400" y="1828800"/>
            <a:ext cx="80264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8194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3962400" y="4267200"/>
            <a:ext cx="80264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9AF2B3-EB00-4084-B731-49CA8781A6AD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039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1F5A77-E3F0-4BA3-B7E8-54F88BA2D32A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132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457200"/>
            <a:ext cx="27432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457200"/>
            <a:ext cx="80264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2FDEBF-DF22-460B-BE2B-48F78A66E7D3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456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AB8CAA-B31B-4181-9FCA-D44AE47D829C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694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51C47F-BFD9-4535-934A-2DFD21DC1986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478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5384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384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22764C-1147-4310-AA38-13E8039DF58E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067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D79F5D-3FBC-40E8-AA52-9B262539A405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780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D1A91F-C7F7-4FAE-BF1E-7E2C160734BB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739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47EEE6-3E6F-4ACC-9842-DFDBE39A8779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715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96FE08-FB01-4FF3-8079-740BF51A1A11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748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22A7DB-E071-4853-A558-0B73C695925A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143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folHlink"/>
            </a:gs>
            <a:gs pos="100000">
              <a:schemeClr val="hlink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anose="020B0A040201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91B97F2-6DEE-4481-9014-5604C90D56FF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 smtClean="0">
              <a:solidFill>
                <a:srgbClr val="000000"/>
              </a:solidFill>
            </a:endParaRPr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12192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ru-RU" altLang="ru-RU" sz="24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ru-RU" altLang="ru-RU" sz="24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ru-RU" altLang="ru-RU" sz="1800" smtClean="0">
                <a:solidFill>
                  <a:srgbClr val="666699"/>
                </a:solidFill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ru-RU" altLang="ru-RU" sz="24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ru-RU" altLang="ru-RU" sz="1800" smtClean="0">
                <a:solidFill>
                  <a:srgbClr val="9999CC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57200"/>
            <a:ext cx="10972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81200"/>
            <a:ext cx="109728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8091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290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92314" y="4429125"/>
            <a:ext cx="9930055" cy="1663700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</a:pPr>
            <a:r>
              <a:rPr lang="ru-RU" altLang="ru-RU" sz="2400" b="1" dirty="0" smtClean="0">
                <a:latin typeface="Bookman Old Style" panose="02050604050505020204" pitchFamily="18" charset="0"/>
              </a:rPr>
              <a:t>Руководитель </a:t>
            </a:r>
          </a:p>
          <a:p>
            <a:pPr algn="r" eaLnBrk="1" hangingPunct="1">
              <a:lnSpc>
                <a:spcPct val="80000"/>
              </a:lnSpc>
            </a:pPr>
            <a:r>
              <a:rPr lang="ru-RU" altLang="ru-RU" sz="2400" b="1" dirty="0" smtClean="0">
                <a:latin typeface="Bookman Old Style" panose="02050604050505020204" pitchFamily="18" charset="0"/>
              </a:rPr>
              <a:t>ММО учителей начальных классов </a:t>
            </a:r>
          </a:p>
          <a:p>
            <a:pPr algn="r" eaLnBrk="1" hangingPunct="1">
              <a:lnSpc>
                <a:spcPct val="80000"/>
              </a:lnSpc>
            </a:pPr>
            <a:r>
              <a:rPr lang="ru-RU" altLang="ru-RU" sz="2400" b="1" dirty="0" smtClean="0">
                <a:latin typeface="Bookman Old Style" panose="02050604050505020204" pitchFamily="18" charset="0"/>
              </a:rPr>
              <a:t>Новосибирского района </a:t>
            </a:r>
            <a:endParaRPr lang="ru-RU" altLang="ru-RU" sz="2400" b="1" dirty="0">
              <a:latin typeface="Bookman Old Style" panose="02050604050505020204" pitchFamily="18" charset="0"/>
            </a:endParaRPr>
          </a:p>
          <a:p>
            <a:pPr algn="r" eaLnBrk="1" hangingPunct="1">
              <a:lnSpc>
                <a:spcPct val="80000"/>
              </a:lnSpc>
            </a:pPr>
            <a:r>
              <a:rPr lang="ru-RU" altLang="ru-RU" sz="2400" b="1" dirty="0" err="1">
                <a:latin typeface="Bookman Old Style" panose="02050604050505020204" pitchFamily="18" charset="0"/>
              </a:rPr>
              <a:t>С.В.Чеботарева</a:t>
            </a:r>
            <a:endParaRPr lang="ru-RU" altLang="ru-RU" sz="2400" b="1" dirty="0">
              <a:latin typeface="Bookman Old Style" panose="02050604050505020204" pitchFamily="18" charset="0"/>
            </a:endParaRPr>
          </a:p>
        </p:txBody>
      </p:sp>
      <p:sp>
        <p:nvSpPr>
          <p:cNvPr id="3075" name="Заголовок 1"/>
          <p:cNvSpPr>
            <a:spLocks noGrp="1"/>
          </p:cNvSpPr>
          <p:nvPr>
            <p:ph type="ctrTitle"/>
          </p:nvPr>
        </p:nvSpPr>
        <p:spPr>
          <a:xfrm>
            <a:off x="3657600" y="1828800"/>
            <a:ext cx="7720642" cy="2209800"/>
          </a:xfrm>
        </p:spPr>
        <p:txBody>
          <a:bodyPr/>
          <a:lstStyle/>
          <a:p>
            <a:pPr lvl="0" indent="18034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2400" b="1" kern="12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kern="12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Мониторинговые исследования как инструмент управления качеством образования в начальной школе. Формы и методы педагогической диагностики.</a:t>
            </a:r>
            <a:endParaRPr lang="ru-RU" sz="2800" kern="12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86993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04581" y="431321"/>
            <a:ext cx="7703388" cy="1121434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ФЕДЕРАЛЬНЫЕ ОБРАЗОВАТЕЛЬНЫЕ ПРОГРАММЫ (</a:t>
            </a:r>
            <a:r>
              <a:rPr lang="ru-RU" sz="2800" b="1" dirty="0" err="1" smtClean="0">
                <a:solidFill>
                  <a:srgbClr val="C00000"/>
                </a:solidFill>
                <a:latin typeface="Bookman Old Style" panose="02050604050505020204" pitchFamily="18" charset="0"/>
              </a:rPr>
              <a:t>ФОПы</a:t>
            </a:r>
            <a:r>
              <a:rPr lang="ru-RU" sz="28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)</a:t>
            </a:r>
            <a:endParaRPr lang="ru-RU" sz="28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48377" y="5581291"/>
            <a:ext cx="6728604" cy="1191883"/>
          </a:xfrm>
        </p:spPr>
        <p:txBody>
          <a:bodyPr/>
          <a:lstStyle/>
          <a:p>
            <a:pPr marL="0" indent="0" algn="ctr">
              <a:buNone/>
            </a:pPr>
            <a:r>
              <a:rPr lang="ru-RU" sz="1400" dirty="0" smtClean="0">
                <a:latin typeface="Bookman Old Style" panose="02050604050505020204" pitchFamily="18" charset="0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На каждый уровень образования разрабатывается одна ООП</a:t>
            </a:r>
          </a:p>
          <a:p>
            <a:pPr marL="0" indent="0" algn="ctr"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 на основе ФОП </a:t>
            </a:r>
            <a:endParaRPr lang="ru-RU" sz="24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15362" name="Picture 2" descr="Для качественной печати: текущая страница в формате TIF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92038"/>
            <a:ext cx="5132717" cy="5909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348377" y="1733910"/>
            <a:ext cx="684362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Bookman Old Style" panose="02050604050505020204" pitchFamily="18" charset="0"/>
              </a:rPr>
              <a:t>В соответствии с ФЗ от 24.09.2022 № 371-ФЗ «О внесении изменений в Федеральный закон «Об образовании в Российской Федерации</a:t>
            </a:r>
            <a:r>
              <a:rPr lang="ru-RU" sz="2400" dirty="0" smtClean="0">
                <a:latin typeface="Bookman Old Style" panose="02050604050505020204" pitchFamily="18" charset="0"/>
              </a:rPr>
              <a:t>»</a:t>
            </a:r>
          </a:p>
          <a:p>
            <a:r>
              <a:rPr lang="ru-RU" sz="2400" dirty="0" smtClean="0">
                <a:latin typeface="Bookman Old Style" panose="02050604050505020204" pitchFamily="18" charset="0"/>
              </a:rPr>
              <a:t> </a:t>
            </a:r>
            <a:r>
              <a:rPr lang="ru-RU" sz="2400" dirty="0">
                <a:latin typeface="Bookman Old Style" panose="02050604050505020204" pitchFamily="18" charset="0"/>
              </a:rPr>
              <a:t>и ст. 1 ФЗ «Об обязательных требованиях в Российской Федерации» </a:t>
            </a:r>
            <a:r>
              <a:rPr lang="ru-RU" sz="24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с 01.09.2023 </a:t>
            </a:r>
            <a:r>
              <a:rPr lang="ru-RU" sz="2400" dirty="0">
                <a:latin typeface="Bookman Old Style" panose="02050604050505020204" pitchFamily="18" charset="0"/>
              </a:rPr>
              <a:t>основные общеобразовательные программы подлежат приведению в соответствие с федеральными образовательными программами. </a:t>
            </a:r>
          </a:p>
        </p:txBody>
      </p:sp>
    </p:spTree>
    <p:extLst>
      <p:ext uri="{BB962C8B-B14F-4D97-AF65-F5344CB8AC3E}">
        <p14:creationId xmlns:p14="http://schemas.microsoft.com/office/powerpoint/2010/main" val="422672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004" y="534838"/>
            <a:ext cx="12168996" cy="1371600"/>
          </a:xfrm>
        </p:spPr>
        <p:txBody>
          <a:bodyPr/>
          <a:lstStyle/>
          <a:p>
            <a:r>
              <a:rPr lang="ru-RU" sz="32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Федеральная образовательная программа (ФОП)</a:t>
            </a:r>
            <a:br>
              <a:rPr lang="ru-RU" sz="32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</a:br>
            <a:endParaRPr lang="ru-RU" sz="32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федеральный учебный план</a:t>
            </a:r>
          </a:p>
          <a:p>
            <a:r>
              <a:rPr lang="ru-RU" dirty="0" smtClean="0"/>
              <a:t>федеральный  календарный учебный график</a:t>
            </a:r>
          </a:p>
          <a:p>
            <a:r>
              <a:rPr lang="ru-RU" dirty="0" smtClean="0"/>
              <a:t>федеральные  рабочие программы учебных предметов, курсов,  дисциплин</a:t>
            </a:r>
          </a:p>
          <a:p>
            <a:r>
              <a:rPr lang="ru-RU" dirty="0" smtClean="0"/>
              <a:t>федеральная  рабочая программа воспитания</a:t>
            </a:r>
          </a:p>
          <a:p>
            <a:r>
              <a:rPr lang="ru-RU" dirty="0" smtClean="0"/>
              <a:t>федеральный календарный план воспитательной  работы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2217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ОБЯЗАТЕЛЬНЫЕ</a:t>
            </a:r>
            <a:r>
              <a:rPr lang="ru-RU" sz="2800" b="1" dirty="0" smtClean="0">
                <a:latin typeface="Bookman Old Style" panose="02050604050505020204" pitchFamily="18" charset="0"/>
              </a:rPr>
              <a:t> ФЕДЕРАЛЬНЫЕ РАБОЧИЕ ПРОГРАММЫ ПО УЧЕБНЫМ ПРЕДМЕТАМ</a:t>
            </a:r>
            <a:endParaRPr lang="ru-RU" sz="2800" b="1" dirty="0">
              <a:latin typeface="Bookman Old Style" panose="0205060405050502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 </a:t>
            </a:r>
            <a:r>
              <a:rPr lang="ru-RU" dirty="0" smtClean="0">
                <a:latin typeface="Bookman Old Style" panose="02050604050505020204" pitchFamily="18" charset="0"/>
              </a:rPr>
              <a:t>русский язык, литературное чтение, окружающий мир</a:t>
            </a:r>
          </a:p>
          <a:p>
            <a:endParaRPr lang="ru-RU" sz="2800" b="1" dirty="0" smtClean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ПРИМЕРНЫЕ</a:t>
            </a:r>
            <a:r>
              <a:rPr lang="ru-RU" sz="2800" b="1" dirty="0" smtClean="0">
                <a:latin typeface="Bookman Old Style" panose="02050604050505020204" pitchFamily="18" charset="0"/>
              </a:rPr>
              <a:t> РАБОЧИЕ ПРОГРАММЫ ПО УЧЕБНЫМ ПРЕДМЕТАМ</a:t>
            </a:r>
          </a:p>
          <a:p>
            <a:r>
              <a:rPr lang="ru-RU" dirty="0" smtClean="0">
                <a:latin typeface="Bookman Old Style" panose="02050604050505020204" pitchFamily="18" charset="0"/>
              </a:rPr>
              <a:t>математика, иностранный язык, ИЗО, музыка, технология, физическая культура, ОРКСЭ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534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31653"/>
          </a:xfrm>
        </p:spPr>
        <p:txBody>
          <a:bodyPr/>
          <a:lstStyle/>
          <a:p>
            <a:pPr algn="ctr"/>
            <a:r>
              <a:rPr lang="ru-RU" sz="4800" b="1" dirty="0" smtClean="0">
                <a:latin typeface="Bookman Old Style" panose="02050604050505020204" pitchFamily="18" charset="0"/>
              </a:rPr>
              <a:t>ФОП НОО</a:t>
            </a:r>
            <a:endParaRPr lang="ru-RU" sz="4800" b="1" dirty="0">
              <a:latin typeface="Bookman Old Style" panose="0205060405050502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388853"/>
            <a:ext cx="10972800" cy="4478547"/>
          </a:xfrm>
        </p:spPr>
        <p:txBody>
          <a:bodyPr/>
          <a:lstStyle/>
          <a:p>
            <a:r>
              <a:rPr lang="ru-RU" sz="28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Целевой раздел</a:t>
            </a:r>
          </a:p>
          <a:p>
            <a:pPr marL="0" indent="0">
              <a:buNone/>
            </a:pPr>
            <a:r>
              <a:rPr lang="ru-RU" sz="1800" dirty="0" smtClean="0">
                <a:latin typeface="Bookman Old Style" panose="02050604050505020204" pitchFamily="18" charset="0"/>
              </a:rPr>
              <a:t>• пояснительная записка; </a:t>
            </a:r>
          </a:p>
          <a:p>
            <a:pPr marL="0" indent="0">
              <a:buNone/>
            </a:pPr>
            <a:r>
              <a:rPr lang="ru-RU" sz="1800" dirty="0" smtClean="0">
                <a:latin typeface="Bookman Old Style" panose="02050604050505020204" pitchFamily="18" charset="0"/>
              </a:rPr>
              <a:t>• планируемые результаты освоения обучающимися ФОП; </a:t>
            </a:r>
          </a:p>
          <a:p>
            <a:pPr marL="0" indent="0">
              <a:buNone/>
            </a:pPr>
            <a:r>
              <a:rPr lang="ru-RU" sz="1800" dirty="0" smtClean="0">
                <a:latin typeface="Bookman Old Style" panose="02050604050505020204" pitchFamily="18" charset="0"/>
              </a:rPr>
              <a:t>• система оценки  достижения планируемых  результатов освоения ФОП</a:t>
            </a:r>
          </a:p>
          <a:p>
            <a:r>
              <a:rPr lang="ru-RU" sz="2800" b="1" dirty="0" err="1" smtClean="0">
                <a:solidFill>
                  <a:srgbClr val="C00000"/>
                </a:solidFill>
                <a:latin typeface="Bookman Old Style" panose="02050604050505020204" pitchFamily="18" charset="0"/>
              </a:rPr>
              <a:t>Cодержательный</a:t>
            </a:r>
            <a:r>
              <a:rPr lang="ru-RU" sz="28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 раздел</a:t>
            </a:r>
          </a:p>
          <a:p>
            <a:pPr marL="0" indent="0">
              <a:buNone/>
            </a:pPr>
            <a:r>
              <a:rPr lang="ru-RU" sz="1800" dirty="0" smtClean="0">
                <a:latin typeface="Bookman Old Style" panose="02050604050505020204" pitchFamily="18" charset="0"/>
              </a:rPr>
              <a:t>• </a:t>
            </a:r>
            <a:r>
              <a:rPr lang="ru-RU" sz="1800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федеральные рабочие  программы учебных предметов</a:t>
            </a:r>
            <a:r>
              <a:rPr lang="ru-RU" sz="1800" dirty="0" smtClean="0">
                <a:latin typeface="Bookman Old Style" panose="02050604050505020204" pitchFamily="18" charset="0"/>
              </a:rPr>
              <a:t>; </a:t>
            </a:r>
          </a:p>
          <a:p>
            <a:pPr marL="0" indent="0">
              <a:buNone/>
            </a:pPr>
            <a:r>
              <a:rPr lang="ru-RU" sz="1800" dirty="0" smtClean="0">
                <a:latin typeface="Bookman Old Style" panose="02050604050505020204" pitchFamily="18" charset="0"/>
              </a:rPr>
              <a:t>• программа формирования  универсальных учебных  действий у обучающихся; </a:t>
            </a:r>
          </a:p>
          <a:p>
            <a:pPr marL="0" indent="0">
              <a:buNone/>
            </a:pPr>
            <a:r>
              <a:rPr lang="ru-RU" sz="1800" dirty="0" smtClean="0">
                <a:latin typeface="Bookman Old Style" panose="02050604050505020204" pitchFamily="18" charset="0"/>
              </a:rPr>
              <a:t>• </a:t>
            </a:r>
            <a:r>
              <a:rPr lang="ru-RU" sz="1800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федеральная рабочая программа воспитания</a:t>
            </a:r>
          </a:p>
          <a:p>
            <a:r>
              <a:rPr lang="ru-RU" sz="28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Организационный раздел 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• федеральный учебный план;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 • федеральный план внеурочной деятельности; 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• федеральный календарный учебный  график;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 • федеральный календарный план воспитательной работы</a:t>
            </a:r>
          </a:p>
          <a:p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59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4105" y="802256"/>
            <a:ext cx="10972800" cy="327804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ФОП НОО</a:t>
            </a:r>
            <a:br>
              <a:rPr lang="ru-RU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</a:br>
            <a:endParaRPr lang="ru-RU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7803" y="1449238"/>
            <a:ext cx="11662913" cy="4418162"/>
          </a:xfrm>
        </p:spPr>
        <p:txBody>
          <a:bodyPr/>
          <a:lstStyle/>
          <a:p>
            <a:pPr marL="0" indent="0">
              <a:buNone/>
            </a:pPr>
            <a:r>
              <a:rPr lang="ru-RU" sz="2400" b="1" dirty="0" smtClean="0">
                <a:latin typeface="Bookman Old Style" panose="02050604050505020204" pitchFamily="18" charset="0"/>
              </a:rPr>
              <a:t>ФЕДЕРАЛЬНЫЙ КАЛЕНДАРНЫЙ УЧЕБНЫЙ ГРАФИК</a:t>
            </a:r>
          </a:p>
          <a:p>
            <a:r>
              <a:rPr lang="ru-RU" sz="2400" dirty="0" smtClean="0">
                <a:latin typeface="Bookman Old Style" panose="02050604050505020204" pitchFamily="18" charset="0"/>
              </a:rPr>
              <a:t>Организация образовательной деятельности – по учебным четвертям/ триместрам/ </a:t>
            </a:r>
            <a:r>
              <a:rPr lang="ru-RU" sz="2400" strike="sngStrike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полугодиям</a:t>
            </a:r>
          </a:p>
          <a:p>
            <a:r>
              <a:rPr lang="ru-RU" sz="2400" dirty="0" smtClean="0">
                <a:latin typeface="Bookman Old Style" panose="02050604050505020204" pitchFamily="18" charset="0"/>
              </a:rPr>
              <a:t>Продолжительность учебного года — 34 недели, в 1 классе - 33 недели. Учебный год начинается 1 сентября, заканчивается 20 мая.</a:t>
            </a:r>
          </a:p>
          <a:p>
            <a:r>
              <a:rPr lang="ru-RU" sz="2400" dirty="0" smtClean="0">
                <a:latin typeface="Bookman Old Style" panose="02050604050505020204" pitchFamily="18" charset="0"/>
              </a:rPr>
              <a:t>Продолжительность учебных четвертей: 1 четверть – 8 учебных недель; 2 четверть – 8 учебных недель; 3 четверть – 10 учебных недель (для 2-11 классов), 9 учебных недель (для 1 классов); 4 четверть – 8 учебных недель.</a:t>
            </a:r>
          </a:p>
          <a:p>
            <a:r>
              <a:rPr lang="ru-RU" sz="2400" dirty="0" smtClean="0">
                <a:latin typeface="Bookman Old Style" panose="02050604050505020204" pitchFamily="18" charset="0"/>
              </a:rPr>
              <a:t>Продолжительность каникул: по окончании 1, 2, 3 четверти - 9 календарных дней, дополнительные каникулы – 9 календарных дней (для 1 классов); по окончании учебного года (летние каникулы) – не менее 8 недель</a:t>
            </a:r>
            <a:endParaRPr lang="ru-RU" sz="24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515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79562"/>
            <a:ext cx="10972800" cy="879895"/>
          </a:xfrm>
        </p:spPr>
        <p:txBody>
          <a:bodyPr/>
          <a:lstStyle/>
          <a:p>
            <a:pPr algn="ctr"/>
            <a:r>
              <a:rPr lang="ru-RU" sz="3200" b="1" dirty="0" smtClean="0">
                <a:latin typeface="Bookman Old Style" panose="02050604050505020204" pitchFamily="18" charset="0"/>
              </a:rPr>
              <a:t>Начальное общее образование 1 – 4 классы</a:t>
            </a:r>
            <a:br>
              <a:rPr lang="ru-RU" sz="3200" b="1" dirty="0" smtClean="0">
                <a:latin typeface="Bookman Old Style" panose="02050604050505020204" pitchFamily="18" charset="0"/>
              </a:rPr>
            </a:br>
            <a:endParaRPr lang="ru-RU" sz="3200" b="1" dirty="0">
              <a:latin typeface="Bookman Old Style" panose="0205060405050502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8665" y="923026"/>
            <a:ext cx="11800936" cy="1664899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 smtClean="0">
                <a:latin typeface="Bookman Old Style" panose="02050604050505020204" pitchFamily="18" charset="0"/>
              </a:rPr>
              <a:t>Разработка ООП в каждой школе на основе ФОП и ФГОС НОО </a:t>
            </a:r>
            <a:r>
              <a:rPr lang="ru-RU" sz="20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в срок до 31.08.2023 </a:t>
            </a:r>
            <a:endParaRPr lang="ru-RU" sz="20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475117"/>
            <a:ext cx="3303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/>
              <a:t>Обновленный ФГОС + ФОП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608717" y="1321446"/>
            <a:ext cx="37438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/>
              <a:t>Доработка </a:t>
            </a:r>
            <a:r>
              <a:rPr lang="ru-RU" b="1" i="1" dirty="0"/>
              <a:t>школой имеющейся ООП НОО с учетом небольших изменений в федеральных документах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86135" y="1475117"/>
            <a:ext cx="43534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b="1" i="1" dirty="0">
                <a:solidFill>
                  <a:srgbClr val="000000"/>
                </a:solidFill>
              </a:rPr>
              <a:t>Принятие на педсовете и утверждение директором школы ООП НОО (не позднее 31.08.2023)</a:t>
            </a:r>
          </a:p>
        </p:txBody>
      </p:sp>
      <p:cxnSp>
        <p:nvCxnSpPr>
          <p:cNvPr id="11" name="Прямая со стрелкой 10"/>
          <p:cNvCxnSpPr>
            <a:stCxn id="5" idx="3"/>
          </p:cNvCxnSpPr>
          <p:nvPr/>
        </p:nvCxnSpPr>
        <p:spPr>
          <a:xfrm flipV="1">
            <a:off x="3303917" y="1656273"/>
            <a:ext cx="319176" cy="35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7352582" y="1656272"/>
            <a:ext cx="333553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609600" y="2518264"/>
            <a:ext cx="106277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Для разработки РП по предметам в содержательном разделе ООП НОО используются: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3467244"/>
              </p:ext>
            </p:extLst>
          </p:nvPr>
        </p:nvGraphicFramePr>
        <p:xfrm>
          <a:off x="609600" y="3278001"/>
          <a:ext cx="11087819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1894"/>
                <a:gridCol w="4451231"/>
                <a:gridCol w="4994694"/>
              </a:tblGrid>
              <a:tr h="882405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Классы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ФРП (портал единого содержания образования 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https://edsoo.ru/)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ПРП* (портал единого содержания образования 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https://edsoo.ru/)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1696930">
                <a:tc>
                  <a:txBody>
                    <a:bodyPr/>
                    <a:lstStyle/>
                    <a:p>
                      <a:r>
                        <a:rPr lang="ru-RU" dirty="0" smtClean="0"/>
                        <a:t>1-4 классы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Утверждение новых рабочих программ (РП) на основе федеральных рабочих программ (ФРП) по  предметам: русский язык,  литературное чтение, окружающий мир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Утверждение новых РП на основе примерных рабочих программ* (ПРП) по  предметам: математика, иностранный язык, ИЗО, музыка, технология, физическая культура, ОРКСЭ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Прямоугольник 19"/>
          <p:cNvSpPr/>
          <p:nvPr/>
        </p:nvSpPr>
        <p:spPr>
          <a:xfrm>
            <a:off x="474452" y="6113933"/>
            <a:ext cx="112143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* август 2023 г. – разработка ИСРО РАО федеральных рабочих программ по всем учебным предметам на базовом уровне</a:t>
            </a:r>
          </a:p>
        </p:txBody>
      </p:sp>
    </p:spTree>
    <p:extLst>
      <p:ext uri="{BB962C8B-B14F-4D97-AF65-F5344CB8AC3E}">
        <p14:creationId xmlns:p14="http://schemas.microsoft.com/office/powerpoint/2010/main" val="239026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2939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836762"/>
            <a:ext cx="10972800" cy="5030638"/>
          </a:xfrm>
        </p:spPr>
        <p:txBody>
          <a:bodyPr/>
          <a:lstStyle/>
          <a:p>
            <a:r>
              <a:rPr lang="ru-RU" b="1" dirty="0">
                <a:solidFill>
                  <a:srgbClr val="C00000"/>
                </a:solidFill>
                <a:latin typeface="Tahoma" panose="020B0604030504040204" pitchFamily="34" charset="0"/>
              </a:rPr>
              <a:t>Мониторинг </a:t>
            </a:r>
            <a:r>
              <a:rPr lang="ru-RU" dirty="0">
                <a:solidFill>
                  <a:srgbClr val="000000"/>
                </a:solidFill>
                <a:latin typeface="Tahoma" panose="020B0604030504040204" pitchFamily="34" charset="0"/>
              </a:rPr>
              <a:t>– это систематическая и регулярная процедура сбора данных по различным, важным образовательным аспектам для принятия оптимальных управленческих решений по повышению качества образования</a:t>
            </a:r>
            <a:r>
              <a:rPr lang="ru-RU" dirty="0" smtClean="0">
                <a:solidFill>
                  <a:srgbClr val="000000"/>
                </a:solidFill>
                <a:latin typeface="Tahoma" panose="020B0604030504040204" pitchFamily="34" charset="0"/>
              </a:rPr>
              <a:t>.</a:t>
            </a:r>
          </a:p>
          <a:p>
            <a:r>
              <a:rPr lang="ru-RU" b="1" dirty="0" smtClean="0">
                <a:solidFill>
                  <a:srgbClr val="C00000"/>
                </a:solidFill>
                <a:latin typeface="Tahoma" panose="020B0604030504040204" pitchFamily="34" charset="0"/>
              </a:rPr>
              <a:t>Качество </a:t>
            </a:r>
            <a:r>
              <a:rPr lang="ru-RU" b="1" dirty="0">
                <a:solidFill>
                  <a:srgbClr val="C00000"/>
                </a:solidFill>
                <a:latin typeface="Tahoma" panose="020B0604030504040204" pitchFamily="34" charset="0"/>
              </a:rPr>
              <a:t>знаний </a:t>
            </a:r>
            <a:r>
              <a:rPr lang="ru-RU" dirty="0">
                <a:solidFill>
                  <a:srgbClr val="000000"/>
                </a:solidFill>
                <a:latin typeface="Tahoma" panose="020B0604030504040204" pitchFamily="34" charset="0"/>
              </a:rPr>
              <a:t>– это целостная совокупность относительно устойчивых свойств, знаний, характеризующих результат учебно-познавательной деятельности учащихся.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956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862642"/>
            <a:ext cx="10972800" cy="301924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 smtClean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Предметом системы оценки качества образования являются:</a:t>
            </a:r>
            <a:r>
              <a:rPr lang="ru-RU" sz="2800" b="1" dirty="0" smtClean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800" b="1" dirty="0">
              <a:latin typeface="Bookman Old Style" panose="0205060405050502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5659" y="1164566"/>
            <a:ext cx="11576649" cy="5486400"/>
          </a:xfrm>
        </p:spPr>
        <p:txBody>
          <a:bodyPr/>
          <a:lstStyle/>
          <a:p>
            <a:pPr lvl="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b="1" dirty="0" smtClean="0">
                <a:solidFill>
                  <a:srgbClr val="C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качество результатов </a:t>
            </a:r>
            <a:r>
              <a:rPr lang="ru-RU" sz="2400" dirty="0" smtClean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степень соответствия достижений и результатов государственному и социальному стандартам;</a:t>
            </a:r>
            <a:endParaRPr lang="ru-RU" sz="2400" dirty="0" smtClean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b="1" dirty="0" smtClean="0">
                <a:solidFill>
                  <a:srgbClr val="C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качество организации образовательной деятельности</a:t>
            </a:r>
            <a:r>
              <a:rPr lang="ru-RU" sz="2400" dirty="0" smtClean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степень соответствия образовательного процесса требованиям нормативных правовых актов и запросам внутренних и внешних потребителей;</a:t>
            </a:r>
            <a:endParaRPr lang="ru-RU" sz="2400" dirty="0" smtClean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b="1" dirty="0" smtClean="0">
                <a:solidFill>
                  <a:srgbClr val="C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качество условий</a:t>
            </a:r>
            <a:r>
              <a:rPr lang="ru-RU" sz="2400" dirty="0" smtClean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организации образовательной деятельности, в том числе доступность образования, условия комфортности его получения; материально-техническое обеспечение образовательной деятельности; организация питания обучающихся; кадровое, программно-методическое, нормативно-правовое, финансово-экономическое, материально-техническое обеспечение </a:t>
            </a:r>
            <a:r>
              <a:rPr lang="ru-RU" sz="2400" smtClean="0"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образовательной деятельности.</a:t>
            </a:r>
            <a:endParaRPr lang="ru-RU" sz="2400" dirty="0" smtClean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803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9970" y="155276"/>
            <a:ext cx="10972800" cy="500332"/>
          </a:xfrm>
        </p:spPr>
        <p:txBody>
          <a:bodyPr/>
          <a:lstStyle/>
          <a:p>
            <a:r>
              <a:rPr lang="ru-RU" sz="2800" b="1" dirty="0">
                <a:solidFill>
                  <a:srgbClr val="C00000"/>
                </a:solidFill>
                <a:latin typeface="Bookman Old Style" panose="02050604050505020204" pitchFamily="18" charset="0"/>
                <a:ea typeface="+mn-ea"/>
                <a:cs typeface="+mn-cs"/>
              </a:rPr>
              <a:t>Мониторинг как механизм управления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72528" y="750498"/>
            <a:ext cx="11956212" cy="5116902"/>
          </a:xfrm>
        </p:spPr>
        <p:txBody>
          <a:bodyPr/>
          <a:lstStyle/>
          <a:p>
            <a:r>
              <a:rPr lang="ru-RU" sz="2400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Качественное </a:t>
            </a:r>
            <a:r>
              <a:rPr lang="ru-RU" sz="2400" dirty="0">
                <a:solidFill>
                  <a:srgbClr val="000000"/>
                </a:solidFill>
                <a:latin typeface="Bookman Old Style" panose="02050604050505020204" pitchFamily="18" charset="0"/>
              </a:rPr>
              <a:t>образование рассматривается в современном мире как ориентир развития национальных систем образования. Эта категория становится предметом оценки не только на уровне государства, но и на уровне конкретного образовательного учреждения. Сегодня нельзя говорить о всеобщей согласованной позиции по поводу понимания качества образования. Однако ЮНЕСКО на основании исследований считает, что качество образования можно описывать и улучшать через следующие характеристики: </a:t>
            </a:r>
            <a:endParaRPr lang="ru-RU" sz="2400" dirty="0" smtClean="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r>
              <a:rPr lang="ru-RU" sz="24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обучающихся</a:t>
            </a:r>
            <a:r>
              <a:rPr lang="ru-RU" sz="2400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Bookman Old Style" panose="02050604050505020204" pitchFamily="18" charset="0"/>
              </a:rPr>
              <a:t>(их здоровье, мотивация к обучению и, безусловно, результаты обучения, которые </a:t>
            </a:r>
            <a:r>
              <a:rPr lang="ru-RU" sz="2400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они </a:t>
            </a:r>
            <a:r>
              <a:rPr lang="ru-RU" sz="2400" dirty="0">
                <a:solidFill>
                  <a:srgbClr val="000000"/>
                </a:solidFill>
                <a:latin typeface="Bookman Old Style" panose="02050604050505020204" pitchFamily="18" charset="0"/>
              </a:rPr>
              <a:t>демонстрируют); </a:t>
            </a:r>
            <a:endParaRPr lang="ru-RU" sz="2400" dirty="0" smtClean="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r>
              <a:rPr lang="ru-RU" sz="24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процессов</a:t>
            </a:r>
            <a:r>
              <a:rPr lang="ru-RU" sz="2400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Bookman Old Style" panose="02050604050505020204" pitchFamily="18" charset="0"/>
              </a:rPr>
              <a:t>(в которых компетентные учителя используют технологии активного обучения); </a:t>
            </a:r>
            <a:endParaRPr lang="ru-RU" sz="2400" dirty="0" smtClean="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r>
              <a:rPr lang="ru-RU" sz="24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содержания </a:t>
            </a:r>
            <a:r>
              <a:rPr lang="ru-RU" sz="2400" dirty="0">
                <a:solidFill>
                  <a:srgbClr val="000000"/>
                </a:solidFill>
                <a:latin typeface="Bookman Old Style" panose="02050604050505020204" pitchFamily="18" charset="0"/>
              </a:rPr>
              <a:t>(адекватные учебные планы и программы); </a:t>
            </a:r>
            <a:endParaRPr lang="ru-RU" sz="2400" dirty="0" smtClean="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r>
              <a:rPr lang="ru-RU" sz="24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систем </a:t>
            </a:r>
            <a:r>
              <a:rPr lang="ru-RU" sz="2400" dirty="0">
                <a:solidFill>
                  <a:srgbClr val="000000"/>
                </a:solidFill>
                <a:latin typeface="Bookman Old Style" panose="02050604050505020204" pitchFamily="18" charset="0"/>
              </a:rPr>
              <a:t>(хорошее управление и адекватное распределение и использование ресурсов).</a:t>
            </a:r>
            <a:endParaRPr lang="ru-RU" sz="24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50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609600" y="411481"/>
            <a:ext cx="10972800" cy="4571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457200"/>
            <a:ext cx="10972800" cy="5410199"/>
          </a:xfrm>
        </p:spPr>
        <p:txBody>
          <a:bodyPr/>
          <a:lstStyle/>
          <a:p>
            <a:r>
              <a:rPr lang="ru-RU" sz="2800" dirty="0">
                <a:solidFill>
                  <a:srgbClr val="000000"/>
                </a:solidFill>
                <a:latin typeface="Bookman Old Style" panose="02050604050505020204" pitchFamily="18" charset="0"/>
              </a:rPr>
              <a:t>В основу формирования системы мониторинга заложен подход управления качеством образования по конечным результатам, учитывающий факторы, влияющие на качество результатов</a:t>
            </a:r>
            <a:r>
              <a:rPr lang="ru-RU" sz="2800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.</a:t>
            </a:r>
          </a:p>
          <a:p>
            <a:r>
              <a:rPr lang="ru-RU" sz="2800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Bookman Old Style" panose="02050604050505020204" pitchFamily="18" charset="0"/>
              </a:rPr>
              <a:t>Конечные результаты работы школы, а, следовательно, и результаты реализации образовательной программы отслеживаются по следующим </a:t>
            </a:r>
            <a:r>
              <a:rPr lang="ru-RU" sz="2800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параметрам:</a:t>
            </a:r>
          </a:p>
          <a:p>
            <a:r>
              <a:rPr lang="ru-RU" sz="24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уровень </a:t>
            </a:r>
            <a:r>
              <a:rPr lang="ru-RU" sz="2400" b="1" dirty="0" err="1">
                <a:solidFill>
                  <a:srgbClr val="C00000"/>
                </a:solidFill>
                <a:latin typeface="Bookman Old Style" panose="02050604050505020204" pitchFamily="18" charset="0"/>
              </a:rPr>
              <a:t>обученности</a:t>
            </a:r>
            <a:r>
              <a:rPr lang="ru-RU" sz="24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обучающихся;</a:t>
            </a:r>
          </a:p>
          <a:p>
            <a:r>
              <a:rPr lang="ru-RU" sz="24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 </a:t>
            </a:r>
            <a:r>
              <a:rPr lang="ru-RU" sz="24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уровень воспитанности школьников; </a:t>
            </a:r>
            <a:endParaRPr lang="ru-RU" sz="2400" b="1" dirty="0" smtClean="0">
              <a:solidFill>
                <a:srgbClr val="C00000"/>
              </a:solidFill>
              <a:latin typeface="Bookman Old Style" panose="02050604050505020204" pitchFamily="18" charset="0"/>
            </a:endParaRPr>
          </a:p>
          <a:p>
            <a:r>
              <a:rPr lang="ru-RU" sz="24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степени </a:t>
            </a:r>
            <a:r>
              <a:rPr lang="ru-RU" sz="24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сохранения здоровья; </a:t>
            </a:r>
            <a:r>
              <a:rPr lang="ru-RU" sz="24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 </a:t>
            </a:r>
          </a:p>
          <a:p>
            <a:r>
              <a:rPr lang="ru-RU" sz="24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качество </a:t>
            </a:r>
            <a:r>
              <a:rPr lang="ru-RU" sz="24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преподавания и уровень профессионального развития учителей</a:t>
            </a:r>
          </a:p>
        </p:txBody>
      </p:sp>
    </p:spTree>
    <p:extLst>
      <p:ext uri="{BB962C8B-B14F-4D97-AF65-F5344CB8AC3E}">
        <p14:creationId xmlns:p14="http://schemas.microsoft.com/office/powerpoint/2010/main" val="314352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802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08277" y="984737"/>
            <a:ext cx="4399693" cy="6834555"/>
          </a:xfrm>
        </p:spPr>
        <p:txBody>
          <a:bodyPr/>
          <a:lstStyle/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okman Old Style" panose="02050604050505020204" pitchFamily="18" charset="0"/>
            </a:endParaRPr>
          </a:p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ru-RU" sz="2800" b="1" kern="1200" dirty="0">
              <a:solidFill>
                <a:prstClr val="black"/>
              </a:solidFill>
              <a:latin typeface="Bookman Old Style" panose="02050604050505020204" pitchFamily="18" charset="0"/>
            </a:endParaRPr>
          </a:p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okman Old Style" panose="02050604050505020204" pitchFamily="18" charset="0"/>
            </a:endParaRPr>
          </a:p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ru-RU" sz="2800" b="1" kern="1200" dirty="0">
              <a:solidFill>
                <a:prstClr val="black"/>
              </a:solidFill>
              <a:latin typeface="Bookman Old Style" panose="02050604050505020204" pitchFamily="18" charset="0"/>
            </a:endParaRPr>
          </a:p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okman Old Style" panose="02050604050505020204" pitchFamily="18" charset="0"/>
            </a:endParaRPr>
          </a:p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</a:rPr>
              <a:t>«Современное качественное  образование должно быть доступно каждому»</a:t>
            </a:r>
          </a:p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okman Old Style" panose="02050604050505020204" pitchFamily="18" charset="0"/>
            </a:endParaRPr>
          </a:p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</a:rPr>
              <a:t> В.В. Путин</a:t>
            </a:r>
          </a:p>
          <a:p>
            <a:endParaRPr lang="ru-RU" dirty="0"/>
          </a:p>
        </p:txBody>
      </p:sp>
      <p:pic>
        <p:nvPicPr>
          <p:cNvPr id="1026" name="Picture 2" descr="https://cdnn1.img.sputnik-abkhazia.info/img/102308/45/1023084596_0:45:3115:2003_1920x0_80_0_0_779cafa98f171390f773399939d2170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31" y="771274"/>
            <a:ext cx="7529146" cy="4568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7551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5275" y="448573"/>
            <a:ext cx="12025223" cy="871269"/>
          </a:xfrm>
        </p:spPr>
        <p:txBody>
          <a:bodyPr/>
          <a:lstStyle/>
          <a:p>
            <a:pPr algn="ctr"/>
            <a:r>
              <a:rPr lang="ru-RU" sz="3200" b="1" dirty="0" smtClean="0">
                <a:latin typeface="Bookman Old Style" panose="02050604050505020204" pitchFamily="18" charset="0"/>
              </a:rPr>
              <a:t>Мониторинговые исследования как инструмент управления качеством образования</a:t>
            </a:r>
            <a:endParaRPr lang="ru-RU" sz="3200" b="1" dirty="0">
              <a:latin typeface="Bookman Old Style" panose="020506040505050202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Источники и способы </a:t>
            </a:r>
            <a:r>
              <a:rPr lang="ru-RU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получения информации</a:t>
            </a:r>
            <a:r>
              <a:rPr lang="ru-RU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:</a:t>
            </a:r>
          </a:p>
          <a:p>
            <a:r>
              <a:rPr lang="ru-RU" sz="2800" dirty="0" smtClean="0">
                <a:solidFill>
                  <a:srgbClr val="000000"/>
                </a:solidFill>
                <a:latin typeface="Bookman Old Style" panose="02050604050505020204" pitchFamily="18" charset="0"/>
                <a:ea typeface="Noto Sans Light" panose="020B0402040504020204" pitchFamily="34"/>
                <a:cs typeface="Noto Sans Light" panose="020B0402040504020204" pitchFamily="34"/>
              </a:rPr>
              <a:t>промежуточный контроль;</a:t>
            </a:r>
          </a:p>
          <a:p>
            <a:r>
              <a:rPr lang="ru-RU" sz="2800" dirty="0" smtClean="0">
                <a:solidFill>
                  <a:srgbClr val="000000"/>
                </a:solidFill>
                <a:latin typeface="Bookman Old Style" panose="02050604050505020204" pitchFamily="18" charset="0"/>
                <a:ea typeface="Noto Sans Light" panose="020B0402040504020204" pitchFamily="34"/>
                <a:cs typeface="Noto Sans Light" panose="020B0402040504020204" pitchFamily="34"/>
              </a:rPr>
              <a:t>итоговый контроль;</a:t>
            </a:r>
          </a:p>
          <a:p>
            <a:r>
              <a:rPr lang="ru-RU" sz="2800" dirty="0" smtClean="0">
                <a:solidFill>
                  <a:srgbClr val="000000"/>
                </a:solidFill>
                <a:latin typeface="Bookman Old Style" panose="02050604050505020204" pitchFamily="18" charset="0"/>
                <a:ea typeface="Noto Sans Light" panose="020B0402040504020204" pitchFamily="34"/>
                <a:cs typeface="Noto Sans Light" panose="020B0402040504020204" pitchFamily="34"/>
              </a:rPr>
              <a:t>анкетирование;</a:t>
            </a:r>
          </a:p>
          <a:p>
            <a:r>
              <a:rPr lang="ru-RU" sz="2800" dirty="0" smtClean="0">
                <a:solidFill>
                  <a:srgbClr val="000000"/>
                </a:solidFill>
                <a:latin typeface="Bookman Old Style" panose="02050604050505020204" pitchFamily="18" charset="0"/>
                <a:ea typeface="Noto Sans Light" panose="020B0402040504020204" pitchFamily="34"/>
                <a:cs typeface="Noto Sans Light" panose="020B0402040504020204" pitchFamily="34"/>
              </a:rPr>
              <a:t>итоговая аттестация обучающихся;</a:t>
            </a:r>
          </a:p>
          <a:p>
            <a:r>
              <a:rPr lang="ru-RU" sz="2800" dirty="0" smtClean="0">
                <a:solidFill>
                  <a:srgbClr val="000000"/>
                </a:solidFill>
                <a:latin typeface="Bookman Old Style" panose="02050604050505020204" pitchFamily="18" charset="0"/>
                <a:ea typeface="Noto Sans Light" panose="020B0402040504020204" pitchFamily="34"/>
                <a:cs typeface="Noto Sans Light" panose="020B0402040504020204" pitchFamily="34"/>
              </a:rPr>
              <a:t>собеседование;</a:t>
            </a:r>
          </a:p>
          <a:p>
            <a:r>
              <a:rPr lang="ru-RU" sz="2800" dirty="0" smtClean="0">
                <a:solidFill>
                  <a:srgbClr val="000000"/>
                </a:solidFill>
                <a:latin typeface="Bookman Old Style" panose="02050604050505020204" pitchFamily="18" charset="0"/>
                <a:ea typeface="Noto Sans Light" panose="020B0402040504020204" pitchFamily="34"/>
                <a:cs typeface="Noto Sans Light" panose="020B0402040504020204" pitchFamily="34"/>
              </a:rPr>
              <a:t>экспертное </a:t>
            </a:r>
            <a:r>
              <a:rPr lang="ru-RU" sz="2800" dirty="0">
                <a:solidFill>
                  <a:srgbClr val="000000"/>
                </a:solidFill>
                <a:latin typeface="Bookman Old Style" panose="02050604050505020204" pitchFamily="18" charset="0"/>
                <a:ea typeface="Noto Sans Light" panose="020B0402040504020204" pitchFamily="34"/>
                <a:cs typeface="Noto Sans Light" panose="020B0402040504020204" pitchFamily="34"/>
              </a:rPr>
              <a:t>оценивание</a:t>
            </a:r>
            <a:r>
              <a:rPr lang="ru-RU" sz="2800" dirty="0" smtClean="0">
                <a:solidFill>
                  <a:srgbClr val="000000"/>
                </a:solidFill>
                <a:latin typeface="Bookman Old Style" panose="02050604050505020204" pitchFamily="18" charset="0"/>
                <a:ea typeface="Noto Sans Light" panose="020B0402040504020204" pitchFamily="34"/>
                <a:cs typeface="Noto Sans Light" panose="020B0402040504020204" pitchFamily="34"/>
              </a:rPr>
              <a:t>;</a:t>
            </a:r>
          </a:p>
          <a:p>
            <a:r>
              <a:rPr lang="ru-RU" sz="2800" dirty="0" smtClean="0">
                <a:solidFill>
                  <a:srgbClr val="000000"/>
                </a:solidFill>
                <a:latin typeface="Bookman Old Style" panose="02050604050505020204" pitchFamily="18" charset="0"/>
                <a:ea typeface="Noto Sans Light" panose="020B0402040504020204" pitchFamily="34"/>
                <a:cs typeface="Noto Sans Light" panose="020B0402040504020204" pitchFamily="34"/>
              </a:rPr>
              <a:t>анализ </a:t>
            </a:r>
            <a:r>
              <a:rPr lang="ru-RU" sz="2800" dirty="0">
                <a:solidFill>
                  <a:srgbClr val="000000"/>
                </a:solidFill>
                <a:latin typeface="Bookman Old Style" panose="02050604050505020204" pitchFamily="18" charset="0"/>
                <a:ea typeface="Noto Sans Light" panose="020B0402040504020204" pitchFamily="34"/>
                <a:cs typeface="Noto Sans Light" panose="020B0402040504020204" pitchFamily="34"/>
              </a:rPr>
              <a:t>документов</a:t>
            </a:r>
            <a:r>
              <a:rPr lang="ru-RU" sz="2800" dirty="0" smtClean="0">
                <a:solidFill>
                  <a:srgbClr val="000000"/>
                </a:solidFill>
                <a:latin typeface="Bookman Old Style" panose="02050604050505020204" pitchFamily="18" charset="0"/>
                <a:ea typeface="Noto Sans Light" panose="020B0402040504020204" pitchFamily="34"/>
                <a:cs typeface="Noto Sans Light" panose="020B0402040504020204" pitchFamily="34"/>
              </a:rPr>
              <a:t>;</a:t>
            </a:r>
          </a:p>
          <a:p>
            <a:r>
              <a:rPr lang="ru-RU" sz="2800" dirty="0" smtClean="0">
                <a:solidFill>
                  <a:srgbClr val="000000"/>
                </a:solidFill>
                <a:latin typeface="Bookman Old Style" panose="02050604050505020204" pitchFamily="18" charset="0"/>
                <a:ea typeface="Noto Sans Light" panose="020B0402040504020204" pitchFamily="34"/>
                <a:cs typeface="Noto Sans Light" panose="020B0402040504020204" pitchFamily="34"/>
              </a:rPr>
              <a:t>диагностические </a:t>
            </a:r>
            <a:r>
              <a:rPr lang="ru-RU" sz="2800" dirty="0">
                <a:solidFill>
                  <a:srgbClr val="000000"/>
                </a:solidFill>
                <a:latin typeface="Bookman Old Style" panose="02050604050505020204" pitchFamily="18" charset="0"/>
                <a:ea typeface="Noto Sans Light" panose="020B0402040504020204" pitchFamily="34"/>
                <a:cs typeface="Noto Sans Light" panose="020B0402040504020204" pitchFamily="34"/>
              </a:rPr>
              <a:t>методики </a:t>
            </a:r>
            <a:r>
              <a:rPr lang="ru-RU" sz="2800" dirty="0" smtClean="0">
                <a:solidFill>
                  <a:srgbClr val="000000"/>
                </a:solidFill>
                <a:latin typeface="Bookman Old Style" panose="02050604050505020204" pitchFamily="18" charset="0"/>
                <a:ea typeface="Noto Sans Light" panose="020B0402040504020204" pitchFamily="34"/>
                <a:cs typeface="Noto Sans Light" panose="020B0402040504020204" pitchFamily="34"/>
              </a:rPr>
              <a:t>и процедуры</a:t>
            </a:r>
            <a:endParaRPr lang="ru-RU" sz="2800" dirty="0">
              <a:solidFill>
                <a:srgbClr val="000000"/>
              </a:solidFill>
              <a:latin typeface="Bookman Old Style" panose="02050604050505020204" pitchFamily="18" charset="0"/>
              <a:ea typeface="Noto Sans Light" panose="020B0402040504020204" pitchFamily="34"/>
              <a:cs typeface="Noto Sans Light" panose="020B0402040504020204" pitchFamily="34"/>
            </a:endParaRPr>
          </a:p>
          <a:p>
            <a:endParaRPr lang="ru-RU" sz="2800" dirty="0">
              <a:latin typeface="Bookman Old Style" panose="02050604050505020204" pitchFamily="18" charset="0"/>
              <a:ea typeface="Noto Sans Light" panose="020B0402040504020204" pitchFamily="34"/>
              <a:cs typeface="Noto Sans Light" panose="020B0402040504020204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302074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4664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603849"/>
            <a:ext cx="10972800" cy="5263551"/>
          </a:xfrm>
        </p:spPr>
        <p:txBody>
          <a:bodyPr/>
          <a:lstStyle/>
          <a:p>
            <a:endParaRPr lang="ru-RU" sz="2800" b="0" i="1" dirty="0" smtClean="0">
              <a:solidFill>
                <a:srgbClr val="111115"/>
              </a:solidFill>
              <a:effectLst/>
              <a:latin typeface="Bookman Old Style" panose="02050604050505020204" pitchFamily="18" charset="0"/>
            </a:endParaRPr>
          </a:p>
          <a:p>
            <a:r>
              <a:rPr lang="ru-RU" sz="2800" b="0" i="1" dirty="0" smtClean="0">
                <a:solidFill>
                  <a:srgbClr val="111115"/>
                </a:solidFill>
                <a:effectLst/>
                <a:latin typeface="Bookman Old Style" panose="02050604050505020204" pitchFamily="18" charset="0"/>
              </a:rPr>
              <a:t>Первая процедура </a:t>
            </a:r>
            <a:r>
              <a:rPr lang="ru-RU" sz="2800" b="0" i="0" dirty="0" smtClean="0">
                <a:solidFill>
                  <a:srgbClr val="111115"/>
                </a:solidFill>
                <a:effectLst/>
                <a:latin typeface="Bookman Old Style" panose="02050604050505020204" pitchFamily="18" charset="0"/>
              </a:rPr>
              <a:t>управления качеством образования – </a:t>
            </a:r>
            <a:r>
              <a:rPr lang="ru-RU" sz="2800" b="1" i="0" dirty="0" smtClean="0">
                <a:solidFill>
                  <a:srgbClr val="C00000"/>
                </a:solidFill>
                <a:effectLst/>
                <a:latin typeface="Bookman Old Style" panose="02050604050505020204" pitchFamily="18" charset="0"/>
              </a:rPr>
              <a:t>проектирование</a:t>
            </a:r>
          </a:p>
          <a:p>
            <a:pPr lvl="0">
              <a:buClr>
                <a:srgbClr val="00007D"/>
              </a:buClr>
            </a:pPr>
            <a:r>
              <a:rPr lang="ru-RU" sz="2800" i="1" dirty="0">
                <a:solidFill>
                  <a:srgbClr val="111115"/>
                </a:solidFill>
                <a:latin typeface="Bookman Old Style" panose="02050604050505020204" pitchFamily="18" charset="0"/>
              </a:rPr>
              <a:t>Вторая процедура </a:t>
            </a:r>
            <a:r>
              <a:rPr lang="ru-RU" sz="2800" dirty="0">
                <a:solidFill>
                  <a:srgbClr val="111115"/>
                </a:solidFill>
                <a:latin typeface="Bookman Old Style" panose="02050604050505020204" pitchFamily="18" charset="0"/>
              </a:rPr>
              <a:t>управления качеством образования -</a:t>
            </a:r>
            <a:r>
              <a:rPr lang="ru-RU" sz="2800" dirty="0">
                <a:solidFill>
                  <a:srgbClr val="000000"/>
                </a:solidFill>
                <a:latin typeface="Bookman Old Style" panose="02050604050505020204" pitchFamily="18" charset="0"/>
              </a:rPr>
              <a:t/>
            </a:r>
            <a:br>
              <a:rPr lang="ru-RU" sz="2800" dirty="0">
                <a:solidFill>
                  <a:srgbClr val="000000"/>
                </a:solidFill>
                <a:latin typeface="Bookman Old Style" panose="02050604050505020204" pitchFamily="18" charset="0"/>
              </a:rPr>
            </a:br>
            <a:r>
              <a:rPr lang="ru-RU" sz="28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диагностика и </a:t>
            </a:r>
            <a:r>
              <a:rPr lang="ru-RU" sz="28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мониторинг</a:t>
            </a:r>
          </a:p>
          <a:p>
            <a:pPr lvl="0">
              <a:buClr>
                <a:srgbClr val="00007D"/>
              </a:buClr>
            </a:pPr>
            <a:r>
              <a:rPr lang="ru-RU" sz="2800" i="1" dirty="0">
                <a:solidFill>
                  <a:srgbClr val="111115"/>
                </a:solidFill>
                <a:latin typeface="Bookman Old Style" panose="02050604050505020204" pitchFamily="18" charset="0"/>
              </a:rPr>
              <a:t>Третья процедура </a:t>
            </a:r>
            <a:r>
              <a:rPr lang="ru-RU" sz="2800" dirty="0">
                <a:solidFill>
                  <a:srgbClr val="111115"/>
                </a:solidFill>
                <a:latin typeface="Bookman Old Style" panose="02050604050505020204" pitchFamily="18" charset="0"/>
              </a:rPr>
              <a:t>управления качеством образования – </a:t>
            </a:r>
            <a:r>
              <a:rPr lang="ru-RU" sz="28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анализ собранной </a:t>
            </a:r>
            <a:r>
              <a:rPr lang="ru-RU" sz="28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информации</a:t>
            </a:r>
          </a:p>
          <a:p>
            <a:pPr lvl="0">
              <a:buClr>
                <a:srgbClr val="00007D"/>
              </a:buClr>
            </a:pPr>
            <a:r>
              <a:rPr lang="ru-RU" sz="2800" i="1" dirty="0">
                <a:solidFill>
                  <a:srgbClr val="111115"/>
                </a:solidFill>
                <a:latin typeface="Bookman Old Style" panose="02050604050505020204" pitchFamily="18" charset="0"/>
              </a:rPr>
              <a:t>Четвёртая процедура </a:t>
            </a:r>
            <a:r>
              <a:rPr lang="ru-RU" sz="2800" dirty="0">
                <a:solidFill>
                  <a:srgbClr val="111115"/>
                </a:solidFill>
                <a:latin typeface="Bookman Old Style" panose="02050604050505020204" pitchFamily="18" charset="0"/>
              </a:rPr>
              <a:t>управления качеством образования – </a:t>
            </a:r>
            <a:r>
              <a:rPr lang="ru-RU" sz="28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подготовка и принятие управленческого решения</a:t>
            </a:r>
          </a:p>
          <a:p>
            <a:pPr lvl="0">
              <a:buClr>
                <a:srgbClr val="00007D"/>
              </a:buClr>
            </a:pPr>
            <a:endParaRPr lang="ru-RU" sz="28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  <a:p>
            <a:pPr lvl="0">
              <a:buClr>
                <a:srgbClr val="00007D"/>
              </a:buClr>
            </a:pPr>
            <a:endParaRPr lang="ru-RU" sz="28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  <a:p>
            <a:endParaRPr lang="ru-RU" b="1" i="0" dirty="0" smtClean="0">
              <a:solidFill>
                <a:srgbClr val="C00000"/>
              </a:solidFill>
              <a:effectLst/>
              <a:latin typeface="Times New Roman" panose="02020603050405020304" pitchFamily="18" charset="0"/>
            </a:endParaRPr>
          </a:p>
          <a:p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53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612475"/>
          </a:xfrm>
        </p:spPr>
        <p:txBody>
          <a:bodyPr/>
          <a:lstStyle/>
          <a:p>
            <a:r>
              <a:rPr lang="ru-RU" b="1" i="0" dirty="0" smtClean="0">
                <a:solidFill>
                  <a:srgbClr val="C00000"/>
                </a:solidFill>
                <a:effectLst/>
                <a:latin typeface="Merriweather"/>
              </a:rPr>
              <a:t>Функции педагогической оценки.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587260"/>
            <a:ext cx="10972800" cy="4280140"/>
          </a:xfrm>
        </p:spPr>
        <p:txBody>
          <a:bodyPr/>
          <a:lstStyle/>
          <a:p>
            <a:r>
              <a:rPr lang="ru-RU" sz="2000" b="1" i="1" dirty="0" smtClean="0">
                <a:solidFill>
                  <a:srgbClr val="333333"/>
                </a:solidFill>
                <a:effectLst/>
                <a:latin typeface="Bookman Old Style" panose="02050604050505020204" pitchFamily="18" charset="0"/>
              </a:rPr>
              <a:t>обучающая</a:t>
            </a:r>
            <a:r>
              <a:rPr lang="ru-RU" sz="2000" b="0" i="0" dirty="0" smtClean="0">
                <a:solidFill>
                  <a:srgbClr val="333333"/>
                </a:solidFill>
                <a:effectLst/>
                <a:latin typeface="Bookman Old Style" panose="02050604050505020204" pitchFamily="18" charset="0"/>
              </a:rPr>
              <a:t> – эта функция оценки предполагает не столько регистрацию имеющихся знаний, уровня </a:t>
            </a:r>
            <a:r>
              <a:rPr lang="ru-RU" sz="2000" b="0" i="0" dirty="0" err="1" smtClean="0">
                <a:solidFill>
                  <a:srgbClr val="333333"/>
                </a:solidFill>
                <a:effectLst/>
                <a:latin typeface="Bookman Old Style" panose="02050604050505020204" pitchFamily="18" charset="0"/>
              </a:rPr>
              <a:t>обученности</a:t>
            </a:r>
            <a:r>
              <a:rPr lang="ru-RU" sz="2000" b="0" i="0" dirty="0" smtClean="0">
                <a:solidFill>
                  <a:srgbClr val="333333"/>
                </a:solidFill>
                <a:effectLst/>
                <a:latin typeface="Bookman Old Style" panose="02050604050505020204" pitchFamily="18" charset="0"/>
              </a:rPr>
              <a:t> учащихся, сколько прибавление, расширение фонда знаний;</a:t>
            </a:r>
          </a:p>
          <a:p>
            <a:r>
              <a:rPr lang="ru-RU" sz="2000" b="1" i="1" dirty="0" smtClean="0">
                <a:solidFill>
                  <a:srgbClr val="333333"/>
                </a:solidFill>
                <a:effectLst/>
                <a:latin typeface="Bookman Old Style" panose="02050604050505020204" pitchFamily="18" charset="0"/>
              </a:rPr>
              <a:t>воспитательная</a:t>
            </a:r>
            <a:r>
              <a:rPr lang="ru-RU" sz="2000" b="0" i="0" dirty="0" smtClean="0">
                <a:solidFill>
                  <a:srgbClr val="333333"/>
                </a:solidFill>
                <a:effectLst/>
                <a:latin typeface="Bookman Old Style" panose="02050604050505020204" pitchFamily="18" charset="0"/>
              </a:rPr>
              <a:t> – формирование навыков систематического и добросовестного отношения к учебным обязанностям;</a:t>
            </a:r>
          </a:p>
          <a:p>
            <a:r>
              <a:rPr lang="ru-RU" sz="2000" b="1" i="1" dirty="0" smtClean="0">
                <a:solidFill>
                  <a:srgbClr val="333333"/>
                </a:solidFill>
                <a:effectLst/>
                <a:latin typeface="Bookman Old Style" panose="02050604050505020204" pitchFamily="18" charset="0"/>
              </a:rPr>
              <a:t>ориентирующая</a:t>
            </a:r>
            <a:r>
              <a:rPr lang="ru-RU" sz="2000" b="0" i="0" dirty="0" smtClean="0">
                <a:solidFill>
                  <a:srgbClr val="333333"/>
                </a:solidFill>
                <a:effectLst/>
                <a:latin typeface="Bookman Old Style" panose="02050604050505020204" pitchFamily="18" charset="0"/>
              </a:rPr>
              <a:t> – воздействие на умственную работу школьника с целью осознания им процесса этой работы и понимания им собственных знаний;</a:t>
            </a:r>
          </a:p>
          <a:p>
            <a:r>
              <a:rPr lang="ru-RU" sz="2000" b="1" i="1" dirty="0" smtClean="0">
                <a:latin typeface="Bookman Old Style" panose="02050604050505020204" pitchFamily="18" charset="0"/>
              </a:rPr>
              <a:t>стимулирующая</a:t>
            </a:r>
            <a:r>
              <a:rPr lang="ru-RU" sz="2000" dirty="0" smtClean="0">
                <a:latin typeface="Bookman Old Style" panose="02050604050505020204" pitchFamily="18" charset="0"/>
              </a:rPr>
              <a:t> – воздействие на волевую сферу посредством переживания успеха или неуспеха, формирования притязаний и намерений, поступков и отношений</a:t>
            </a:r>
          </a:p>
          <a:p>
            <a:r>
              <a:rPr lang="ru-RU" sz="2000" b="1" i="1" dirty="0" smtClean="0">
                <a:latin typeface="Bookman Old Style" panose="02050604050505020204" pitchFamily="18" charset="0"/>
              </a:rPr>
              <a:t>диагностическая</a:t>
            </a:r>
            <a:r>
              <a:rPr lang="ru-RU" sz="2000" dirty="0" smtClean="0">
                <a:latin typeface="Bookman Old Style" panose="02050604050505020204" pitchFamily="18" charset="0"/>
              </a:rPr>
              <a:t> – непрерывное отслеживание качества знаний учащихся, измерение уровня знаний на различных этапах обучения, выявление причин отклонения от заданных целей и своевременная корректировка учебной деятельности;</a:t>
            </a:r>
            <a:br>
              <a:rPr lang="ru-RU" sz="2000" dirty="0" smtClean="0">
                <a:latin typeface="Bookman Old Style" panose="02050604050505020204" pitchFamily="18" charset="0"/>
              </a:rPr>
            </a:br>
            <a:endParaRPr lang="ru-RU" sz="20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85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0777" y="791042"/>
            <a:ext cx="9952008" cy="45719"/>
          </a:xfrm>
        </p:spPr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Виды педагогических оценок.</a:t>
            </a:r>
            <a:endParaRPr kumimoji="0" lang="ru-RU" sz="3200" b="0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3849" y="1337094"/>
            <a:ext cx="10978551" cy="4530306"/>
          </a:xfrm>
        </p:spPr>
        <p:txBody>
          <a:bodyPr/>
          <a:lstStyle/>
          <a:p>
            <a:r>
              <a:rPr lang="ru-RU" sz="2000" b="0" i="0" dirty="0" smtClean="0">
                <a:solidFill>
                  <a:srgbClr val="333333"/>
                </a:solidFill>
                <a:effectLst/>
                <a:latin typeface="Bookman Old Style" panose="02050604050505020204" pitchFamily="18" charset="0"/>
              </a:rPr>
              <a:t> </a:t>
            </a:r>
            <a:r>
              <a:rPr lang="ru-RU" sz="2000" b="0" i="1" dirty="0" smtClean="0">
                <a:solidFill>
                  <a:srgbClr val="333333"/>
                </a:solidFill>
                <a:effectLst/>
                <a:latin typeface="Bookman Old Style" panose="02050604050505020204" pitchFamily="18" charset="0"/>
              </a:rPr>
              <a:t>Предметная оценка</a:t>
            </a:r>
            <a:r>
              <a:rPr lang="ru-RU" sz="2000" b="0" i="0" dirty="0" smtClean="0">
                <a:solidFill>
                  <a:srgbClr val="333333"/>
                </a:solidFill>
                <a:effectLst/>
                <a:latin typeface="Bookman Old Style" panose="02050604050505020204" pitchFamily="18" charset="0"/>
              </a:rPr>
              <a:t>: касается содержания, предмета учебной деятельности ученика, но не его личности.</a:t>
            </a:r>
          </a:p>
          <a:p>
            <a:r>
              <a:rPr lang="ru-RU" sz="2000" b="0" i="1" dirty="0" smtClean="0">
                <a:solidFill>
                  <a:srgbClr val="333333"/>
                </a:solidFill>
                <a:effectLst/>
                <a:latin typeface="Bookman Old Style" panose="02050604050505020204" pitchFamily="18" charset="0"/>
              </a:rPr>
              <a:t>Персональные </a:t>
            </a:r>
            <a:r>
              <a:rPr lang="ru-RU" sz="2000" b="0" i="1" dirty="0" err="1" smtClean="0">
                <a:solidFill>
                  <a:srgbClr val="333333"/>
                </a:solidFill>
                <a:effectLst/>
                <a:latin typeface="Bookman Old Style" panose="02050604050505020204" pitchFamily="18" charset="0"/>
              </a:rPr>
              <a:t>пед.оценки</a:t>
            </a:r>
            <a:r>
              <a:rPr lang="ru-RU" sz="2000" b="0" i="0" dirty="0" smtClean="0">
                <a:solidFill>
                  <a:srgbClr val="333333"/>
                </a:solidFill>
                <a:effectLst/>
                <a:latin typeface="Bookman Old Style" panose="02050604050505020204" pitchFamily="18" charset="0"/>
              </a:rPr>
              <a:t>: относятся к индивидуальным качествам ученика (старание, прилежание).</a:t>
            </a:r>
          </a:p>
          <a:p>
            <a:r>
              <a:rPr lang="ru-RU" sz="2000" b="0" i="0" dirty="0" smtClean="0">
                <a:solidFill>
                  <a:srgbClr val="333333"/>
                </a:solidFill>
                <a:effectLst/>
                <a:latin typeface="Bookman Old Style" panose="02050604050505020204" pitchFamily="18" charset="0"/>
              </a:rPr>
              <a:t> </a:t>
            </a:r>
            <a:r>
              <a:rPr lang="ru-RU" sz="2000" b="0" i="1" dirty="0" smtClean="0">
                <a:solidFill>
                  <a:srgbClr val="333333"/>
                </a:solidFill>
                <a:effectLst/>
                <a:latin typeface="Bookman Old Style" panose="02050604050505020204" pitchFamily="18" charset="0"/>
              </a:rPr>
              <a:t>Моральные </a:t>
            </a:r>
            <a:r>
              <a:rPr lang="ru-RU" sz="2000" b="0" i="1" dirty="0" err="1" smtClean="0">
                <a:solidFill>
                  <a:srgbClr val="333333"/>
                </a:solidFill>
                <a:effectLst/>
                <a:latin typeface="Bookman Old Style" panose="02050604050505020204" pitchFamily="18" charset="0"/>
              </a:rPr>
              <a:t>пед.оценки</a:t>
            </a:r>
            <a:r>
              <a:rPr lang="ru-RU" sz="2000" b="0" i="1" dirty="0" smtClean="0">
                <a:solidFill>
                  <a:srgbClr val="333333"/>
                </a:solidFill>
                <a:effectLst/>
                <a:latin typeface="Bookman Old Style" panose="02050604050505020204" pitchFamily="18" charset="0"/>
              </a:rPr>
              <a:t> </a:t>
            </a:r>
            <a:r>
              <a:rPr lang="ru-RU" sz="2000" b="0" i="0" dirty="0" smtClean="0">
                <a:solidFill>
                  <a:srgbClr val="333333"/>
                </a:solidFill>
                <a:effectLst/>
                <a:latin typeface="Bookman Old Style" panose="02050604050505020204" pitchFamily="18" charset="0"/>
              </a:rPr>
              <a:t>(похвала или порицание)</a:t>
            </a:r>
          </a:p>
          <a:p>
            <a:r>
              <a:rPr lang="ru-RU" sz="2000" b="0" i="0" dirty="0" smtClean="0">
                <a:solidFill>
                  <a:srgbClr val="333333"/>
                </a:solidFill>
                <a:effectLst/>
                <a:latin typeface="Bookman Old Style" panose="02050604050505020204" pitchFamily="18" charset="0"/>
              </a:rPr>
              <a:t> </a:t>
            </a:r>
            <a:r>
              <a:rPr lang="ru-RU" sz="2000" b="0" i="1" dirty="0" smtClean="0">
                <a:solidFill>
                  <a:srgbClr val="333333"/>
                </a:solidFill>
                <a:effectLst/>
                <a:latin typeface="Bookman Old Style" panose="02050604050505020204" pitchFamily="18" charset="0"/>
              </a:rPr>
              <a:t>Результативные </a:t>
            </a:r>
            <a:r>
              <a:rPr lang="ru-RU" sz="2000" b="0" i="1" dirty="0" err="1" smtClean="0">
                <a:solidFill>
                  <a:srgbClr val="333333"/>
                </a:solidFill>
                <a:effectLst/>
                <a:latin typeface="Bookman Old Style" panose="02050604050505020204" pitchFamily="18" charset="0"/>
              </a:rPr>
              <a:t>пед.оценки</a:t>
            </a:r>
            <a:r>
              <a:rPr lang="ru-RU" sz="2000" b="0" i="1" dirty="0" smtClean="0">
                <a:solidFill>
                  <a:srgbClr val="333333"/>
                </a:solidFill>
                <a:effectLst/>
                <a:latin typeface="Bookman Old Style" panose="02050604050505020204" pitchFamily="18" charset="0"/>
              </a:rPr>
              <a:t> </a:t>
            </a:r>
            <a:r>
              <a:rPr lang="ru-RU" sz="2000" b="0" i="0" dirty="0" smtClean="0">
                <a:solidFill>
                  <a:srgbClr val="333333"/>
                </a:solidFill>
                <a:effectLst/>
                <a:latin typeface="Bookman Old Style" panose="02050604050505020204" pitchFamily="18" charset="0"/>
              </a:rPr>
              <a:t>– относятся к конечному результату деятельности</a:t>
            </a:r>
          </a:p>
          <a:p>
            <a:r>
              <a:rPr lang="ru-RU" sz="2000" b="0" i="0" dirty="0" smtClean="0">
                <a:solidFill>
                  <a:srgbClr val="333333"/>
                </a:solidFill>
                <a:effectLst/>
                <a:latin typeface="Bookman Old Style" panose="02050604050505020204" pitchFamily="18" charset="0"/>
              </a:rPr>
              <a:t> </a:t>
            </a:r>
            <a:r>
              <a:rPr lang="ru-RU" sz="2000" b="0" i="1" dirty="0" smtClean="0">
                <a:solidFill>
                  <a:srgbClr val="333333"/>
                </a:solidFill>
                <a:effectLst/>
                <a:latin typeface="Bookman Old Style" panose="02050604050505020204" pitchFamily="18" charset="0"/>
              </a:rPr>
              <a:t>Процессуальные  </a:t>
            </a:r>
            <a:r>
              <a:rPr lang="ru-RU" sz="2000" b="0" i="1" dirty="0" err="1" smtClean="0">
                <a:solidFill>
                  <a:srgbClr val="333333"/>
                </a:solidFill>
                <a:effectLst/>
                <a:latin typeface="Bookman Old Style" panose="02050604050505020204" pitchFamily="18" charset="0"/>
              </a:rPr>
              <a:t>пед.оценки</a:t>
            </a:r>
            <a:r>
              <a:rPr lang="ru-RU" sz="2000" b="0" i="1" dirty="0" smtClean="0">
                <a:solidFill>
                  <a:srgbClr val="333333"/>
                </a:solidFill>
                <a:effectLst/>
                <a:latin typeface="Bookman Old Style" panose="02050604050505020204" pitchFamily="18" charset="0"/>
              </a:rPr>
              <a:t> </a:t>
            </a:r>
            <a:r>
              <a:rPr lang="ru-RU" sz="2000" b="0" i="0" dirty="0" smtClean="0">
                <a:solidFill>
                  <a:srgbClr val="333333"/>
                </a:solidFill>
                <a:effectLst/>
                <a:latin typeface="Bookman Old Style" panose="02050604050505020204" pitchFamily="18" charset="0"/>
              </a:rPr>
              <a:t>– относятся к процессу, а не к конечному результату</a:t>
            </a:r>
          </a:p>
          <a:p>
            <a:r>
              <a:rPr lang="ru-RU" sz="2000" b="0" i="0" dirty="0" smtClean="0">
                <a:solidFill>
                  <a:srgbClr val="333333"/>
                </a:solidFill>
                <a:effectLst/>
                <a:latin typeface="Bookman Old Style" panose="02050604050505020204" pitchFamily="18" charset="0"/>
              </a:rPr>
              <a:t> </a:t>
            </a:r>
            <a:r>
              <a:rPr lang="ru-RU" sz="2000" b="0" i="1" dirty="0" smtClean="0">
                <a:solidFill>
                  <a:srgbClr val="333333"/>
                </a:solidFill>
                <a:effectLst/>
                <a:latin typeface="Bookman Old Style" panose="02050604050505020204" pitchFamily="18" charset="0"/>
              </a:rPr>
              <a:t>Количественные </a:t>
            </a:r>
            <a:r>
              <a:rPr lang="ru-RU" sz="2000" b="0" i="1" dirty="0" err="1" smtClean="0">
                <a:solidFill>
                  <a:srgbClr val="333333"/>
                </a:solidFill>
                <a:effectLst/>
                <a:latin typeface="Bookman Old Style" panose="02050604050505020204" pitchFamily="18" charset="0"/>
              </a:rPr>
              <a:t>пед.оценки</a:t>
            </a:r>
            <a:r>
              <a:rPr lang="ru-RU" sz="2000" b="0" i="0" dirty="0" smtClean="0">
                <a:solidFill>
                  <a:srgbClr val="333333"/>
                </a:solidFill>
                <a:effectLst/>
                <a:latin typeface="Bookman Old Style" panose="02050604050505020204" pitchFamily="18" charset="0"/>
              </a:rPr>
              <a:t>, соотносящиеся с объемом выполненной работы</a:t>
            </a:r>
          </a:p>
          <a:p>
            <a:r>
              <a:rPr lang="ru-RU" sz="2000" b="0" i="0" dirty="0" smtClean="0">
                <a:solidFill>
                  <a:srgbClr val="333333"/>
                </a:solidFill>
                <a:effectLst/>
                <a:latin typeface="Bookman Old Style" panose="02050604050505020204" pitchFamily="18" charset="0"/>
              </a:rPr>
              <a:t> </a:t>
            </a:r>
            <a:r>
              <a:rPr lang="ru-RU" sz="2000" b="0" i="1" dirty="0" smtClean="0">
                <a:solidFill>
                  <a:srgbClr val="333333"/>
                </a:solidFill>
                <a:effectLst/>
                <a:latin typeface="Bookman Old Style" panose="02050604050505020204" pitchFamily="18" charset="0"/>
              </a:rPr>
              <a:t>Качественные </a:t>
            </a:r>
            <a:r>
              <a:rPr lang="ru-RU" sz="2000" b="0" i="1" dirty="0" err="1" smtClean="0">
                <a:solidFill>
                  <a:srgbClr val="333333"/>
                </a:solidFill>
                <a:effectLst/>
                <a:latin typeface="Bookman Old Style" panose="02050604050505020204" pitchFamily="18" charset="0"/>
              </a:rPr>
              <a:t>пед.оценки</a:t>
            </a:r>
            <a:r>
              <a:rPr lang="ru-RU" sz="2000" b="0" i="0" dirty="0" smtClean="0">
                <a:solidFill>
                  <a:srgbClr val="333333"/>
                </a:solidFill>
                <a:effectLst/>
                <a:latin typeface="Bookman Old Style" panose="02050604050505020204" pitchFamily="18" charset="0"/>
              </a:rPr>
              <a:t>, соотносящиеся с качеством, точностью и аккуратностью выполненной работы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854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004" y="836761"/>
            <a:ext cx="10777268" cy="1224951"/>
          </a:xfrm>
        </p:spPr>
        <p:txBody>
          <a:bodyPr/>
          <a:lstStyle/>
          <a:p>
            <a:pPr lvl="0"/>
            <a:r>
              <a:rPr lang="ru-RU" sz="2000" b="1" kern="1200" spc="-80" dirty="0">
                <a:latin typeface="Bookman Old Style" panose="02050604050505020204" pitchFamily="18" charset="0"/>
                <a:ea typeface="+mn-ea"/>
                <a:cs typeface="Segoe UI Semilight" panose="020B0402040204020203" pitchFamily="34" charset="0"/>
              </a:rPr>
              <a:t>Письмо </a:t>
            </a:r>
            <a:r>
              <a:rPr lang="ru-RU" sz="2000" b="1" kern="1200" spc="-80" dirty="0" err="1">
                <a:latin typeface="Bookman Old Style" panose="02050604050505020204" pitchFamily="18" charset="0"/>
                <a:ea typeface="+mn-ea"/>
                <a:cs typeface="Segoe UI Semilight" panose="020B0402040204020203" pitchFamily="34" charset="0"/>
              </a:rPr>
              <a:t>Минпросвещения</a:t>
            </a:r>
            <a:r>
              <a:rPr lang="ru-RU" sz="2000" b="1" kern="1200" spc="-80" dirty="0">
                <a:latin typeface="Bookman Old Style" panose="02050604050505020204" pitchFamily="18" charset="0"/>
                <a:ea typeface="+mn-ea"/>
                <a:cs typeface="Segoe UI Semilight" panose="020B0402040204020203" pitchFamily="34" charset="0"/>
              </a:rPr>
              <a:t> России от 13.01.2023 N 03-49 "О направлении методических рекомендаций (вместе с Методическими рекомендациями по системе оценки </a:t>
            </a:r>
            <a:r>
              <a:rPr lang="ru-RU" sz="2000" b="1" u="sng" kern="1200" spc="-80" dirty="0">
                <a:latin typeface="Bookman Old Style" panose="02050604050505020204" pitchFamily="18" charset="0"/>
                <a:ea typeface="+mn-ea"/>
                <a:cs typeface="Segoe UI Semilight" panose="020B0402040204020203" pitchFamily="34" charset="0"/>
              </a:rPr>
              <a:t>достижения обучающимися планируемых результатов </a:t>
            </a:r>
            <a:r>
              <a:rPr lang="ru-RU" sz="2000" b="1" kern="1200" spc="-80" dirty="0">
                <a:latin typeface="Bookman Old Style" panose="02050604050505020204" pitchFamily="18" charset="0"/>
                <a:ea typeface="+mn-ea"/>
                <a:cs typeface="Segoe UI Semilight" panose="020B0402040204020203" pitchFamily="34" charset="0"/>
              </a:rPr>
              <a:t>освоения программ начального общего, основного общего и среднего общего образования)"</a:t>
            </a:r>
            <a:br>
              <a:rPr lang="ru-RU" sz="2000" b="1" kern="1200" spc="-80" dirty="0">
                <a:latin typeface="Bookman Old Style" panose="02050604050505020204" pitchFamily="18" charset="0"/>
                <a:ea typeface="+mn-ea"/>
                <a:cs typeface="Segoe UI Semilight" panose="020B0402040204020203" pitchFamily="34" charset="0"/>
              </a:rPr>
            </a:br>
            <a:endParaRPr lang="ru-RU" dirty="0">
              <a:latin typeface="Bookman Old Style" panose="020506040505050202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7487195"/>
              </p:ext>
            </p:extLst>
          </p:nvPr>
        </p:nvGraphicFramePr>
        <p:xfrm>
          <a:off x="609600" y="1981200"/>
          <a:ext cx="10972800" cy="4746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838"/>
                <a:gridCol w="7065034"/>
                <a:gridCol w="2610928"/>
              </a:tblGrid>
              <a:tr h="3824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№ п/п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Название раздела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страница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Введение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1.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Общие положения</a:t>
                      </a:r>
                      <a:endParaRPr lang="ru-RU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1.1.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Ориентация оценки на управление качеством образования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1.2.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Внутреннее и внешнее оценивание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1.3.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 err="1">
                          <a:effectLst/>
                        </a:rPr>
                        <a:t>Критериальное</a:t>
                      </a:r>
                      <a:r>
                        <a:rPr lang="ru-RU" sz="1800" i="1" dirty="0">
                          <a:effectLst/>
                        </a:rPr>
                        <a:t> оценивание</a:t>
                      </a:r>
                      <a:endParaRPr lang="ru-RU" sz="18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Особенности системы оценки </a:t>
                      </a:r>
                      <a:r>
                        <a:rPr lang="ru-RU" sz="1800" b="1" u="sng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достижения планируемых результатов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освоения образовательной программы</a:t>
                      </a:r>
                      <a:endParaRPr lang="ru-RU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2.1.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Особенности оценки </a:t>
                      </a:r>
                      <a:r>
                        <a:rPr lang="ru-RU" sz="1800" i="1" dirty="0">
                          <a:effectLst/>
                        </a:rPr>
                        <a:t>личностных результатов</a:t>
                      </a:r>
                      <a:endParaRPr lang="ru-RU" sz="18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2.2.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Особенности оценки </a:t>
                      </a:r>
                      <a:r>
                        <a:rPr lang="ru-RU" sz="1800" i="1" dirty="0" err="1">
                          <a:effectLst/>
                        </a:rPr>
                        <a:t>метапредметных</a:t>
                      </a:r>
                      <a:r>
                        <a:rPr lang="ru-RU" sz="1800" i="1" dirty="0">
                          <a:effectLst/>
                        </a:rPr>
                        <a:t> результатов</a:t>
                      </a:r>
                      <a:endParaRPr lang="ru-RU" sz="18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2.3.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Особенности оценки </a:t>
                      </a:r>
                      <a:r>
                        <a:rPr lang="ru-RU" sz="1800" i="1" dirty="0">
                          <a:effectLst/>
                        </a:rPr>
                        <a:t>предметных результатов</a:t>
                      </a:r>
                      <a:endParaRPr lang="ru-RU" sz="18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2.4.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Особенности оценки </a:t>
                      </a:r>
                      <a:r>
                        <a:rPr lang="ru-RU" sz="1800" i="1" dirty="0">
                          <a:effectLst/>
                        </a:rPr>
                        <a:t>функциональной грамотности</a:t>
                      </a:r>
                      <a:endParaRPr lang="ru-RU" sz="18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Заключение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726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62974" y="1406105"/>
            <a:ext cx="10219426" cy="405441"/>
          </a:xfrm>
        </p:spPr>
        <p:txBody>
          <a:bodyPr/>
          <a:lstStyle/>
          <a:p>
            <a:pPr lvl="0"/>
            <a:r>
              <a:rPr lang="ru-RU" sz="2000" b="1" kern="1200" spc="-8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+mn-ea"/>
                <a:cs typeface="Segoe UI Semilight" panose="020B0402040204020203" pitchFamily="34" charset="0"/>
              </a:rPr>
              <a:t>Письмо </a:t>
            </a:r>
            <a:r>
              <a:rPr lang="ru-RU" sz="2000" b="1" kern="1200" spc="-8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+mn-ea"/>
                <a:cs typeface="Segoe UI Semilight" panose="020B0402040204020203" pitchFamily="34" charset="0"/>
              </a:rPr>
              <a:t>Минпросвещения</a:t>
            </a:r>
            <a:r>
              <a:rPr lang="ru-RU" sz="2000" b="1" kern="1200" spc="-8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+mn-ea"/>
                <a:cs typeface="Segoe UI Semilight" panose="020B0402040204020203" pitchFamily="34" charset="0"/>
              </a:rPr>
              <a:t> России от 13.01.2023 N 03-49 "О направлении методических рекомендаций (вместе с Методическими рекомендациями по системе оценки достижения обучающимися </a:t>
            </a:r>
            <a:r>
              <a:rPr lang="ru-RU" sz="2000" b="1" u="sng" kern="1200" spc="-8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+mn-ea"/>
                <a:cs typeface="Segoe UI Semilight" panose="020B0402040204020203" pitchFamily="34" charset="0"/>
              </a:rPr>
              <a:t>планируемых результатов </a:t>
            </a:r>
            <a:r>
              <a:rPr lang="ru-RU" sz="2000" b="1" kern="1200" spc="-8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+mn-ea"/>
                <a:cs typeface="Segoe UI Semilight" panose="020B0402040204020203" pitchFamily="34" charset="0"/>
              </a:rPr>
              <a:t>освоения программ начального общего, основного общего и среднего общего образования)"</a:t>
            </a:r>
            <a:br>
              <a:rPr lang="ru-RU" sz="2000" b="1" kern="1200" spc="-8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+mn-ea"/>
                <a:cs typeface="Segoe UI Semilight" panose="020B0402040204020203" pitchFamily="34" charset="0"/>
              </a:rPr>
            </a:br>
            <a:endParaRPr lang="ru-RU" sz="2000" dirty="0">
              <a:latin typeface="Bookman Old Style" panose="0205060405050502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7585" y="3010618"/>
            <a:ext cx="11064815" cy="2856781"/>
          </a:xfrm>
        </p:spPr>
        <p:txBody>
          <a:bodyPr/>
          <a:lstStyle/>
          <a:p>
            <a:pPr marL="0" lvl="0" indent="450215" algn="just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2400" b="1" kern="1200" dirty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2400" b="1" kern="12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Критериальное</a:t>
            </a:r>
            <a:r>
              <a:rPr lang="ru-RU" sz="2400" b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оценивание </a:t>
            </a:r>
            <a:r>
              <a:rPr lang="ru-RU" sz="2400" b="1" kern="1200" dirty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это процесс </a:t>
            </a:r>
            <a:r>
              <a:rPr lang="ru-RU" sz="2400" b="1" u="sng" kern="1200" dirty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сравнения</a:t>
            </a:r>
            <a:r>
              <a:rPr lang="ru-RU" sz="2400" b="1" kern="1200" dirty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образовательных достижений обучающихся с заранее определенными и </a:t>
            </a:r>
            <a:r>
              <a:rPr lang="ru-RU" sz="2400" b="1" u="sng" kern="1200" dirty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известными всем </a:t>
            </a:r>
            <a:r>
              <a:rPr lang="ru-RU" sz="2400" b="1" kern="1200" dirty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участникам образовательного процесса критериями, соответствующими целям и содержанию образования, отражающими </a:t>
            </a:r>
            <a:r>
              <a:rPr lang="ru-RU" sz="2400" b="1" u="sng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предметные и </a:t>
            </a:r>
            <a:r>
              <a:rPr lang="ru-RU" sz="2400" b="1" u="sng" kern="12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метапредметные</a:t>
            </a:r>
            <a:r>
              <a:rPr lang="ru-RU" sz="2400" b="1" u="sng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умения </a:t>
            </a:r>
            <a:r>
              <a:rPr lang="ru-RU" sz="2400" b="1" kern="1200" dirty="0">
                <a:solidFill>
                  <a:srgbClr val="C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обучающихся».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148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6325" y="439947"/>
            <a:ext cx="10366074" cy="1388853"/>
          </a:xfrm>
        </p:spPr>
        <p:txBody>
          <a:bodyPr/>
          <a:lstStyle/>
          <a:p>
            <a:r>
              <a:rPr lang="ru-RU" sz="1800" b="1" kern="1200" spc="-8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cs typeface="Segoe UI Semilight" panose="020B0402040204020203" pitchFamily="34" charset="0"/>
              </a:rPr>
              <a:t>Письмо </a:t>
            </a:r>
            <a:r>
              <a:rPr lang="ru-RU" sz="1800" b="1" kern="1200" spc="-8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cs typeface="Segoe UI Semilight" panose="020B0402040204020203" pitchFamily="34" charset="0"/>
              </a:rPr>
              <a:t>Минпросвещения</a:t>
            </a:r>
            <a:r>
              <a:rPr lang="ru-RU" sz="1800" b="1" kern="1200" spc="-8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cs typeface="Segoe UI Semilight" panose="020B0402040204020203" pitchFamily="34" charset="0"/>
              </a:rPr>
              <a:t> России от 13.01.2023 N 03-49 "О направлении методических рекомендаций (вместе с Методическими рекомендациями по системе оценки достижения обучающимися </a:t>
            </a:r>
            <a:r>
              <a:rPr lang="ru-RU" sz="1800" b="1" u="sng" kern="1200" spc="-8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cs typeface="Segoe UI Semilight" panose="020B0402040204020203" pitchFamily="34" charset="0"/>
              </a:rPr>
              <a:t>планируемых результатов </a:t>
            </a:r>
            <a:r>
              <a:rPr lang="ru-RU" sz="1800" b="1" kern="1200" spc="-8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cs typeface="Segoe UI Semilight" panose="020B0402040204020203" pitchFamily="34" charset="0"/>
              </a:rPr>
              <a:t>освоения программ начального общего, основного общего и среднего общего образования)"</a:t>
            </a:r>
            <a:br>
              <a:rPr lang="ru-RU" sz="1800" b="1" kern="1200" spc="-8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cs typeface="Segoe UI Semilight" panose="020B0402040204020203" pitchFamily="34" charset="0"/>
              </a:rPr>
            </a:b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7034" y="1699404"/>
            <a:ext cx="11668664" cy="4245633"/>
          </a:xfrm>
        </p:spPr>
        <p:txBody>
          <a:bodyPr/>
          <a:lstStyle/>
          <a:p>
            <a:pPr marL="0" lvl="0" indent="450215" algn="just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ru-RU" sz="2400" b="1" kern="1200" dirty="0">
              <a:solidFill>
                <a:srgbClr val="C00000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450215" algn="just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2800" b="1" kern="1200" dirty="0" smtClean="0">
                <a:solidFill>
                  <a:srgbClr val="C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Особенности </a:t>
            </a:r>
            <a:r>
              <a:rPr lang="ru-RU" sz="2800" b="1" kern="1200" dirty="0">
                <a:solidFill>
                  <a:srgbClr val="C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оценки  функциональной грамотности</a:t>
            </a:r>
          </a:p>
          <a:p>
            <a:r>
              <a:rPr lang="ru-RU" sz="2400" dirty="0" smtClean="0">
                <a:latin typeface="Bookman Old Style" panose="02050604050505020204" pitchFamily="18" charset="0"/>
              </a:rPr>
              <a:t>Специальные(комплексные) задания-описывается жизненная проблемная ситуация, близкая и понятная обучающимся;</a:t>
            </a:r>
          </a:p>
          <a:p>
            <a:endParaRPr lang="ru-RU" sz="2400" dirty="0" smtClean="0">
              <a:latin typeface="Bookman Old Style" panose="02050604050505020204" pitchFamily="18" charset="0"/>
            </a:endParaRPr>
          </a:p>
          <a:p>
            <a:r>
              <a:rPr lang="ru-RU" sz="2400" dirty="0" smtClean="0">
                <a:latin typeface="Bookman Old Style" panose="02050604050505020204" pitchFamily="18" charset="0"/>
              </a:rPr>
              <a:t>Представление информации: рисунки, таблицы, диаграммы, комиксы;</a:t>
            </a:r>
          </a:p>
          <a:p>
            <a:endParaRPr lang="ru-RU" sz="2400" dirty="0" smtClean="0">
              <a:latin typeface="Bookman Old Style" panose="02050604050505020204" pitchFamily="18" charset="0"/>
            </a:endParaRPr>
          </a:p>
          <a:p>
            <a:r>
              <a:rPr lang="ru-RU" sz="2400" dirty="0" smtClean="0">
                <a:latin typeface="Bookman Old Style" panose="02050604050505020204" pitchFamily="18" charset="0"/>
              </a:rPr>
              <a:t>Задания требуют осознанного выбора модели </a:t>
            </a:r>
            <a:r>
              <a:rPr lang="ru-RU" sz="2400" u="sng" dirty="0" smtClean="0">
                <a:latin typeface="Bookman Old Style" panose="02050604050505020204" pitchFamily="18" charset="0"/>
              </a:rPr>
              <a:t>поведения;</a:t>
            </a:r>
          </a:p>
          <a:p>
            <a:endParaRPr lang="ru-RU" sz="2400" u="sng" dirty="0" smtClean="0">
              <a:latin typeface="Bookman Old Style" panose="02050604050505020204" pitchFamily="18" charset="0"/>
            </a:endParaRPr>
          </a:p>
          <a:p>
            <a:r>
              <a:rPr lang="ru-RU" sz="2400" dirty="0" smtClean="0">
                <a:latin typeface="Bookman Old Style" panose="02050604050505020204" pitchFamily="18" charset="0"/>
              </a:rPr>
              <a:t>Администрация школы принимает решение о включении в план </a:t>
            </a:r>
            <a:r>
              <a:rPr lang="ru-RU" sz="2400" dirty="0" err="1" smtClean="0">
                <a:latin typeface="Bookman Old Style" panose="02050604050505020204" pitchFamily="18" charset="0"/>
              </a:rPr>
              <a:t>внутришкольного</a:t>
            </a:r>
            <a:r>
              <a:rPr lang="ru-RU" sz="2400" dirty="0" smtClean="0">
                <a:latin typeface="Bookman Old Style" panose="02050604050505020204" pitchFamily="18" charset="0"/>
              </a:rPr>
              <a:t> оценивания комплексных работ по  функциональной грамотности</a:t>
            </a:r>
          </a:p>
          <a:p>
            <a:endParaRPr lang="ru-RU" sz="20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54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62974" y="336430"/>
            <a:ext cx="10642119" cy="1043796"/>
          </a:xfrm>
        </p:spPr>
        <p:txBody>
          <a:bodyPr/>
          <a:lstStyle/>
          <a:p>
            <a:pPr lvl="0"/>
            <a:r>
              <a:rPr lang="ru-RU" sz="3200" b="1" kern="1200" spc="-8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+mn-ea"/>
                <a:cs typeface="Segoe UI Semilight" panose="020B0402040204020203" pitchFamily="34" charset="0"/>
              </a:rPr>
              <a:t>ФГОС НОО-2021</a:t>
            </a:r>
            <a:r>
              <a:rPr lang="ru-RU" sz="3200" b="1" kern="1200" spc="-8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+mn-ea"/>
                <a:cs typeface="Segoe UI Semilight" panose="020B0402040204020203" pitchFamily="34" charset="0"/>
              </a:rPr>
              <a:t>:</a:t>
            </a:r>
            <a:endParaRPr lang="ru-RU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3298" y="1224951"/>
            <a:ext cx="11289102" cy="4642449"/>
          </a:xfrm>
        </p:spPr>
        <p:txBody>
          <a:bodyPr/>
          <a:lstStyle/>
          <a:p>
            <a:pPr marL="0" lvl="0" indent="450215" algn="just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ru-RU" sz="2400" b="1" kern="1200" dirty="0" smtClean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450215" algn="just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2400" b="1" kern="1200" dirty="0" smtClean="0">
                <a:solidFill>
                  <a:srgbClr val="C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п.30.2</a:t>
            </a:r>
            <a:r>
              <a:rPr lang="ru-RU" sz="2400" b="1" kern="1200" dirty="0">
                <a:solidFill>
                  <a:srgbClr val="C0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2400" b="1" kern="1200" dirty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u="sng" kern="1200" dirty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«Планируемые результаты</a:t>
            </a:r>
            <a:r>
              <a:rPr lang="ru-RU" sz="2400" b="1" kern="1200" dirty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освоения основной образовательной программы начального общего образования </a:t>
            </a:r>
            <a:r>
              <a:rPr lang="ru-RU" sz="2400" b="1" u="sng" kern="1200" dirty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должны</a:t>
            </a:r>
            <a:r>
              <a:rPr lang="ru-RU" sz="2400" b="1" kern="1200" dirty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… 3) являться </a:t>
            </a:r>
            <a:r>
              <a:rPr lang="ru-RU" sz="2400" b="1" u="sng" kern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содержательной и </a:t>
            </a:r>
            <a:r>
              <a:rPr lang="ru-RU" sz="2400" b="1" u="sng" kern="12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критериальной</a:t>
            </a:r>
            <a:r>
              <a:rPr lang="ru-RU" sz="2400" b="1" u="sng" kern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основой </a:t>
            </a:r>
            <a:r>
              <a:rPr lang="ru-RU" sz="2400" b="1" kern="1200" dirty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….. </a:t>
            </a:r>
            <a:r>
              <a:rPr lang="ru-RU" sz="2400" b="1" u="sng" kern="1200" dirty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системы оценки </a:t>
            </a:r>
            <a:r>
              <a:rPr lang="ru-RU" sz="2400" b="1" kern="1200" dirty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качества освоения обучающимися основной образовательной программы начального общего образования в соответствии с требованиями Стандарта». </a:t>
            </a:r>
            <a:endParaRPr lang="ru-RU" sz="2400" b="1" kern="1200" dirty="0" smtClean="0">
              <a:solidFill>
                <a:prstClr val="black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450215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2400" b="1" kern="1200" spc="-8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+mj-ea"/>
                <a:cs typeface="Segoe UI Semilight" panose="020B0402040204020203" pitchFamily="34" charset="0"/>
              </a:rPr>
              <a:t>п. 30.3. </a:t>
            </a:r>
            <a:r>
              <a:rPr lang="ru-RU" sz="2400" b="1" kern="1200" spc="-8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+mj-ea"/>
                <a:cs typeface="Segoe UI Semilight" panose="020B0402040204020203" pitchFamily="34" charset="0"/>
              </a:rPr>
              <a:t>Система оценки достижения </a:t>
            </a:r>
            <a:r>
              <a:rPr lang="ru-RU" sz="2400" b="1" u="sng" kern="1200" spc="-8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+mj-ea"/>
                <a:cs typeface="Segoe UI Semilight" panose="020B0402040204020203" pitchFamily="34" charset="0"/>
              </a:rPr>
              <a:t>планируемых результатов</a:t>
            </a:r>
            <a:r>
              <a:rPr lang="ru-RU" sz="2400" b="1" kern="1200" spc="-8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+mj-ea"/>
                <a:cs typeface="Segoe UI Semilight" panose="020B0402040204020203" pitchFamily="34" charset="0"/>
              </a:rPr>
              <a:t> освоения программы НОО</a:t>
            </a:r>
            <a:br>
              <a:rPr lang="ru-RU" sz="2400" b="1" kern="1200" spc="-8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+mj-ea"/>
                <a:cs typeface="Segoe UI Semilight" panose="020B0402040204020203" pitchFamily="34" charset="0"/>
              </a:rPr>
            </a:br>
            <a:endParaRPr lang="ru-RU" sz="2400" b="1" kern="12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ctr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ru-RU" sz="2800" b="1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  <a:p>
            <a:pPr marL="0" lvl="0" indent="0" algn="ctr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2800" b="1" kern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Планируемый </a:t>
            </a:r>
            <a:r>
              <a:rPr lang="ru-RU" sz="2800" b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результат из ООП НОО — единственная </a:t>
            </a:r>
            <a:r>
              <a:rPr lang="ru-RU" sz="2800" b="1" u="sng" kern="12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критериальная</a:t>
            </a:r>
            <a:r>
              <a:rPr lang="ru-RU" sz="2800" b="1" u="sng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основа </a:t>
            </a:r>
            <a:r>
              <a:rPr lang="ru-RU" sz="2800" b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системы оценки</a:t>
            </a:r>
          </a:p>
          <a:p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61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5812" y="733246"/>
            <a:ext cx="10972800" cy="1371600"/>
          </a:xfrm>
        </p:spPr>
        <p:txBody>
          <a:bodyPr/>
          <a:lstStyle/>
          <a:p>
            <a:pPr lvl="0"/>
            <a:r>
              <a:rPr lang="ru-RU" sz="3200" b="1" kern="1200" spc="-8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+mn-ea"/>
                <a:cs typeface="Segoe UI Semilight" panose="020B0402040204020203" pitchFamily="34" charset="0"/>
              </a:rPr>
              <a:t>ФОП НОО-2022:</a:t>
            </a:r>
            <a:br>
              <a:rPr lang="ru-RU" sz="3200" b="1" kern="1200" spc="-8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+mn-ea"/>
                <a:cs typeface="Segoe UI Semilight" panose="020B0402040204020203" pitchFamily="34" charset="0"/>
              </a:rPr>
            </a:br>
            <a:r>
              <a:rPr lang="ru-RU" sz="3200" b="1" kern="1200" spc="-8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+mn-ea"/>
                <a:cs typeface="Segoe UI Semilight" panose="020B0402040204020203" pitchFamily="34" charset="0"/>
              </a:rPr>
              <a:t>п.19. Система оценки достижения </a:t>
            </a:r>
            <a:r>
              <a:rPr lang="ru-RU" sz="3200" b="1" u="sng" kern="1200" spc="-8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+mn-ea"/>
                <a:cs typeface="Segoe UI Semilight" panose="020B0402040204020203" pitchFamily="34" charset="0"/>
              </a:rPr>
              <a:t>планируемых результатов </a:t>
            </a:r>
            <a:r>
              <a:rPr lang="ru-RU" sz="3200" b="1" kern="1200" spc="-8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+mn-ea"/>
                <a:cs typeface="Segoe UI Semilight" panose="020B0402040204020203" pitchFamily="34" charset="0"/>
              </a:rPr>
              <a:t>освоения  ФОП</a:t>
            </a:r>
            <a:br>
              <a:rPr lang="ru-RU" sz="3200" b="1" kern="1200" spc="-8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+mn-ea"/>
                <a:cs typeface="Segoe UI Semilight" panose="020B0402040204020203" pitchFamily="34" charset="0"/>
              </a:rPr>
            </a:br>
            <a:endParaRPr lang="ru-RU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2090" y="2415396"/>
            <a:ext cx="11030309" cy="3933646"/>
          </a:xfrm>
        </p:spPr>
        <p:txBody>
          <a:bodyPr/>
          <a:lstStyle/>
          <a:p>
            <a:r>
              <a:rPr lang="ru-RU" sz="2400" b="1" kern="1200" dirty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п.19.1. «</a:t>
            </a:r>
            <a:r>
              <a:rPr lang="ru-RU" sz="2400" b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Основой объективной оценки </a:t>
            </a:r>
            <a:r>
              <a:rPr lang="ru-RU" sz="2400" b="1" kern="1200" dirty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соответствия установленным требованиям образовательной деятельности и подготовки обучающихся, освоивших ООП НОО является ФГОС НОО</a:t>
            </a:r>
            <a:r>
              <a:rPr lang="ru-RU" sz="2400" b="1" kern="1200" dirty="0" smtClean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</a:p>
          <a:p>
            <a:pPr algn="just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ru-RU" sz="2400" b="1" kern="1200" dirty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п.19.41. «</a:t>
            </a:r>
            <a:r>
              <a:rPr lang="ru-RU" sz="2400" b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Промежуточная аттестация </a:t>
            </a:r>
            <a:r>
              <a:rPr lang="ru-RU" sz="2400" b="1" kern="1200" dirty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обучающихся проводится на основе результатов накопленной оценки и результатов тематических проверочных работ и фиксируется в классном журнале</a:t>
            </a:r>
            <a:r>
              <a:rPr lang="ru-RU" sz="2400" b="1" kern="1200" dirty="0" smtClean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</a:p>
          <a:p>
            <a:pPr algn="just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ru-RU" sz="2400" b="1" kern="1200" dirty="0">
              <a:solidFill>
                <a:prstClr val="black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ctr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2800" b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п.19. (С. 9-19): от п. 19.1 до п. 19.43</a:t>
            </a:r>
          </a:p>
          <a:p>
            <a:pPr algn="just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ru-RU" sz="2400" b="1" kern="1200" dirty="0">
              <a:solidFill>
                <a:prstClr val="black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28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9508" y="750498"/>
            <a:ext cx="10762891" cy="1078302"/>
          </a:xfrm>
        </p:spPr>
        <p:txBody>
          <a:bodyPr/>
          <a:lstStyle/>
          <a:p>
            <a:pPr>
              <a:spcAft>
                <a:spcPts val="750"/>
              </a:spcAft>
            </a:pPr>
            <a:r>
              <a:rPr lang="ru-RU" sz="3200" b="1" dirty="0">
                <a:solidFill>
                  <a:srgbClr val="C00000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Единое образовательное пространство </a:t>
            </a:r>
            <a:r>
              <a:rPr lang="ru-RU" sz="3200" dirty="0">
                <a:solidFill>
                  <a:srgbClr val="000000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- это система, включающая в себя следующие структурные элементы:</a:t>
            </a:r>
            <a:r>
              <a:rPr lang="ru-RU" sz="3200" dirty="0">
                <a:latin typeface="Bookman Old Style" panose="02050604050505020204" pitchFamily="18" charset="0"/>
                <a:ea typeface="Times New Roman" panose="02020603050405020304" pitchFamily="18" charset="0"/>
              </a:rPr>
              <a:t/>
            </a:r>
            <a:br>
              <a:rPr lang="ru-RU" sz="3200" dirty="0">
                <a:latin typeface="Bookman Old Style" panose="02050604050505020204" pitchFamily="18" charset="0"/>
                <a:ea typeface="Times New Roman" panose="02020603050405020304" pitchFamily="18" charset="0"/>
              </a:rPr>
            </a:br>
            <a:endParaRPr lang="ru-RU" sz="3200" dirty="0">
              <a:latin typeface="Bookman Old Style" panose="0205060405050502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2467154"/>
            <a:ext cx="10972800" cy="3400245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dirty="0">
                <a:latin typeface="Bookman Old Style" panose="02050604050505020204" pitchFamily="18" charset="0"/>
              </a:rPr>
              <a:t>совокупность образовательных программ, применяемых технологий,</a:t>
            </a:r>
          </a:p>
          <a:p>
            <a:r>
              <a:rPr lang="ru-RU" dirty="0" smtClean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внеучебная</a:t>
            </a:r>
            <a:r>
              <a:rPr lang="ru-RU" dirty="0">
                <a:latin typeface="Bookman Old Style" panose="02050604050505020204" pitchFamily="18" charset="0"/>
              </a:rPr>
              <a:t> и досуговая деятельность;</a:t>
            </a:r>
          </a:p>
          <a:p>
            <a:r>
              <a:rPr lang="ru-RU" dirty="0" smtClean="0">
                <a:latin typeface="Bookman Old Style" panose="02050604050505020204" pitchFamily="18" charset="0"/>
              </a:rPr>
              <a:t> </a:t>
            </a:r>
            <a:r>
              <a:rPr lang="ru-RU" dirty="0">
                <a:latin typeface="Bookman Old Style" panose="02050604050505020204" pitchFamily="18" charset="0"/>
              </a:rPr>
              <a:t>управление учебно-воспитательным процессом;</a:t>
            </a:r>
          </a:p>
          <a:p>
            <a:r>
              <a:rPr lang="ru-RU" dirty="0" smtClean="0">
                <a:latin typeface="Bookman Old Style" panose="02050604050505020204" pitchFamily="18" charset="0"/>
              </a:rPr>
              <a:t> </a:t>
            </a:r>
            <a:r>
              <a:rPr lang="ru-RU" dirty="0">
                <a:latin typeface="Bookman Old Style" panose="02050604050505020204" pitchFamily="18" charset="0"/>
              </a:rPr>
              <a:t>взаимодействие с внешними образовательными и социальными институтами.</a:t>
            </a:r>
          </a:p>
          <a:p>
            <a:endParaRPr lang="ru-RU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156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smtClean="0">
                <a:latin typeface="Bookman Old Style" panose="02050604050505020204" pitchFamily="18" charset="0"/>
              </a:rPr>
              <a:t>ЕДИНОЕ ОБРАЗОВАТЕЛЬНОЕ ПРОСТРАНСТВО</a:t>
            </a:r>
            <a:br>
              <a:rPr lang="ru-RU" sz="3200" b="1" dirty="0" smtClean="0">
                <a:latin typeface="Bookman Old Style" panose="02050604050505020204" pitchFamily="18" charset="0"/>
              </a:rPr>
            </a:br>
            <a:endParaRPr lang="ru-RU" sz="3200" b="1" dirty="0">
              <a:latin typeface="Bookman Old Style" panose="0205060405050502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Единые подходы </a:t>
            </a:r>
            <a:r>
              <a:rPr lang="ru-RU" dirty="0" smtClean="0"/>
              <a:t>к формированию  содержания образования и воспитания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Единые стандарты  </a:t>
            </a:r>
            <a:r>
              <a:rPr lang="ru-RU" dirty="0" smtClean="0"/>
              <a:t>образовательного  пространства страны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Единая система  мониторинга  </a:t>
            </a:r>
            <a:r>
              <a:rPr lang="ru-RU" dirty="0" smtClean="0"/>
              <a:t>эффективности  деятельности образовательных  организаций, органов управления  образованием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366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5940" y="457200"/>
            <a:ext cx="10426460" cy="1052423"/>
          </a:xfrm>
        </p:spPr>
        <p:txBody>
          <a:bodyPr/>
          <a:lstStyle/>
          <a:p>
            <a:pPr lvl="0" algn="ctr"/>
            <a:r>
              <a:rPr lang="ru-RU" sz="3600" b="1" kern="1200" spc="-80" dirty="0">
                <a:solidFill>
                  <a:srgbClr val="C00000"/>
                </a:solidFill>
                <a:latin typeface="Bookman Old Style" panose="02050604050505020204" pitchFamily="18" charset="0"/>
                <a:ea typeface="+mn-ea"/>
                <a:cs typeface="Segoe UI Semilight" panose="020B0402040204020203" pitchFamily="34" charset="0"/>
              </a:rPr>
              <a:t>Суверенная системы образования </a:t>
            </a:r>
            <a:r>
              <a:rPr lang="ru-RU" sz="3600" b="1" kern="1200" spc="-80" dirty="0" smtClean="0">
                <a:solidFill>
                  <a:srgbClr val="C00000"/>
                </a:solidFill>
                <a:latin typeface="Bookman Old Style" panose="02050604050505020204" pitchFamily="18" charset="0"/>
                <a:ea typeface="+mn-ea"/>
                <a:cs typeface="Segoe UI Semilight" panose="020B0402040204020203" pitchFamily="34" charset="0"/>
              </a:rPr>
              <a:t/>
            </a:r>
            <a:br>
              <a:rPr lang="ru-RU" sz="3600" b="1" kern="1200" spc="-80" dirty="0" smtClean="0">
                <a:solidFill>
                  <a:srgbClr val="C00000"/>
                </a:solidFill>
                <a:latin typeface="Bookman Old Style" panose="02050604050505020204" pitchFamily="18" charset="0"/>
                <a:ea typeface="+mn-ea"/>
                <a:cs typeface="Segoe UI Semilight" panose="020B0402040204020203" pitchFamily="34" charset="0"/>
              </a:rPr>
            </a:br>
            <a:r>
              <a:rPr lang="ru-RU" sz="3600" b="1" kern="1200" spc="-80" dirty="0" smtClean="0">
                <a:solidFill>
                  <a:srgbClr val="C00000"/>
                </a:solidFill>
                <a:latin typeface="Bookman Old Style" panose="02050604050505020204" pitchFamily="18" charset="0"/>
                <a:ea typeface="+mn-ea"/>
                <a:cs typeface="Segoe UI Semilight" panose="020B0402040204020203" pitchFamily="34" charset="0"/>
              </a:rPr>
              <a:t>в </a:t>
            </a:r>
            <a:r>
              <a:rPr lang="ru-RU" sz="3600" b="1" kern="1200" spc="-80" dirty="0">
                <a:solidFill>
                  <a:srgbClr val="C00000"/>
                </a:solidFill>
                <a:latin typeface="Bookman Old Style" panose="02050604050505020204" pitchFamily="18" charset="0"/>
                <a:ea typeface="+mn-ea"/>
                <a:cs typeface="Segoe UI Semilight" panose="020B0402040204020203" pitchFamily="34" charset="0"/>
              </a:rPr>
              <a:t>Российской Федерации</a:t>
            </a:r>
            <a:r>
              <a:rPr lang="ru-RU" sz="3600" b="1" kern="1200" spc="-80" dirty="0"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/>
            </a:r>
            <a:br>
              <a:rPr lang="ru-RU" sz="3600" b="1" kern="1200" spc="-80" dirty="0"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5661" y="1233577"/>
            <a:ext cx="11783682" cy="4633823"/>
          </a:xfrm>
        </p:spPr>
        <p:txBody>
          <a:bodyPr/>
          <a:lstStyle/>
          <a:p>
            <a:pPr marL="457200" lvl="0" indent="-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ru-RU" sz="2800" b="1" kern="1200" dirty="0">
                <a:solidFill>
                  <a:prstClr val="black"/>
                </a:solidFill>
                <a:latin typeface="Bookman Old Style" panose="02050604050505020204" pitchFamily="18" charset="0"/>
              </a:rPr>
              <a:t>Указ Президента Российской Федерации №809 от 9 ноября 2022 г</a:t>
            </a:r>
            <a:r>
              <a:rPr lang="ru-RU" sz="2800" b="1" kern="1200" dirty="0" smtClean="0">
                <a:solidFill>
                  <a:prstClr val="black"/>
                </a:solidFill>
                <a:latin typeface="Bookman Old Style" panose="02050604050505020204" pitchFamily="18" charset="0"/>
              </a:rPr>
              <a:t>. « </a:t>
            </a:r>
            <a:r>
              <a:rPr lang="ru-RU" sz="2400" b="1" kern="1200" dirty="0">
                <a:solidFill>
                  <a:prstClr val="black"/>
                </a:solidFill>
                <a:latin typeface="Bookman Old Style" panose="02050604050505020204" pitchFamily="18" charset="0"/>
              </a:rPr>
              <a:t>Об утверждении Основ государственной политики по сохранению и укреплению традиционных российских духовно-нравственных </a:t>
            </a:r>
            <a:r>
              <a:rPr lang="ru-RU" sz="2400" b="1" kern="1200" dirty="0" smtClean="0">
                <a:solidFill>
                  <a:prstClr val="black"/>
                </a:solidFill>
                <a:latin typeface="Bookman Old Style" panose="02050604050505020204" pitchFamily="18" charset="0"/>
              </a:rPr>
              <a:t>ценностей»</a:t>
            </a:r>
            <a:endParaRPr lang="ru-RU" sz="2400" b="1" kern="1200" dirty="0">
              <a:solidFill>
                <a:prstClr val="black"/>
              </a:solidFill>
              <a:latin typeface="Bookman Old Style" panose="02050604050505020204" pitchFamily="18" charset="0"/>
            </a:endParaRPr>
          </a:p>
          <a:p>
            <a:pPr marL="457200" lvl="0" indent="-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ru-RU" sz="2800" b="1" kern="1200" dirty="0">
                <a:solidFill>
                  <a:prstClr val="black"/>
                </a:solidFill>
                <a:latin typeface="Bookman Old Style" panose="02050604050505020204" pitchFamily="18" charset="0"/>
              </a:rPr>
              <a:t>Федеральная основная общеобразовательная программа НОО</a:t>
            </a:r>
          </a:p>
          <a:p>
            <a:pPr marL="457200" lvl="0" indent="-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ru-RU" sz="2800" b="1" kern="1200" dirty="0">
                <a:solidFill>
                  <a:prstClr val="black"/>
                </a:solidFill>
                <a:latin typeface="Bookman Old Style" panose="02050604050505020204" pitchFamily="18" charset="0"/>
              </a:rPr>
              <a:t>ФГОС НОО </a:t>
            </a:r>
          </a:p>
          <a:p>
            <a:pPr marL="457200" lvl="0" indent="-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ru-RU" sz="2800" b="1" kern="1200" dirty="0">
                <a:solidFill>
                  <a:prstClr val="black"/>
                </a:solidFill>
                <a:latin typeface="Bookman Old Style" panose="02050604050505020204" pitchFamily="18" charset="0"/>
              </a:rPr>
              <a:t>ФПУ </a:t>
            </a:r>
          </a:p>
          <a:p>
            <a:pPr marL="457200" lvl="0" indent="-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ru-RU" sz="2800" b="1" kern="1200" dirty="0">
                <a:solidFill>
                  <a:prstClr val="black"/>
                </a:solidFill>
                <a:latin typeface="Bookman Old Style" panose="02050604050505020204" pitchFamily="18" charset="0"/>
              </a:rPr>
              <a:t>Методические рекомендации по системе оценки достижения обучающимися планируемых результатов освоения программ ОО</a:t>
            </a:r>
            <a:endParaRPr lang="ru-RU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771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664" y="0"/>
            <a:ext cx="10581736" cy="862642"/>
          </a:xfrm>
        </p:spPr>
        <p:txBody>
          <a:bodyPr/>
          <a:lstStyle/>
          <a:p>
            <a:pPr lvl="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2800" b="1" kern="1200" dirty="0" smtClean="0">
                <a:solidFill>
                  <a:srgbClr val="C00000"/>
                </a:solidFill>
                <a:latin typeface="Bookman Old Style" panose="02050604050505020204" pitchFamily="18" charset="0"/>
                <a:ea typeface="+mn-ea"/>
                <a:cs typeface="+mn-cs"/>
              </a:rPr>
              <a:t>Указ </a:t>
            </a:r>
            <a:r>
              <a:rPr lang="ru-RU" sz="2800" b="1" kern="1200" dirty="0">
                <a:solidFill>
                  <a:srgbClr val="C00000"/>
                </a:solidFill>
                <a:latin typeface="Bookman Old Style" panose="02050604050505020204" pitchFamily="18" charset="0"/>
                <a:ea typeface="+mn-ea"/>
                <a:cs typeface="+mn-cs"/>
              </a:rPr>
              <a:t>Президента Российской </a:t>
            </a:r>
            <a:r>
              <a:rPr lang="ru-RU" sz="2800" b="1" kern="1200" dirty="0" smtClean="0">
                <a:solidFill>
                  <a:srgbClr val="C00000"/>
                </a:solidFill>
                <a:latin typeface="Bookman Old Style" panose="02050604050505020204" pitchFamily="18" charset="0"/>
                <a:ea typeface="+mn-ea"/>
                <a:cs typeface="+mn-cs"/>
              </a:rPr>
              <a:t>Федерации</a:t>
            </a:r>
            <a:br>
              <a:rPr lang="ru-RU" sz="2800" b="1" kern="1200" dirty="0" smtClean="0">
                <a:solidFill>
                  <a:srgbClr val="C00000"/>
                </a:solidFill>
                <a:latin typeface="Bookman Old Style" panose="02050604050505020204" pitchFamily="18" charset="0"/>
                <a:ea typeface="+mn-ea"/>
                <a:cs typeface="+mn-cs"/>
              </a:rPr>
            </a:br>
            <a:r>
              <a:rPr lang="ru-RU" sz="2800" b="1" kern="1200" dirty="0" smtClean="0">
                <a:solidFill>
                  <a:srgbClr val="C00000"/>
                </a:solidFill>
                <a:latin typeface="Bookman Old Style" panose="02050604050505020204" pitchFamily="18" charset="0"/>
                <a:ea typeface="+mn-ea"/>
                <a:cs typeface="+mn-cs"/>
              </a:rPr>
              <a:t>№</a:t>
            </a:r>
            <a:r>
              <a:rPr lang="ru-RU" sz="2800" b="1" kern="1200" dirty="0">
                <a:solidFill>
                  <a:srgbClr val="C00000"/>
                </a:solidFill>
                <a:latin typeface="Bookman Old Style" panose="02050604050505020204" pitchFamily="18" charset="0"/>
                <a:ea typeface="+mn-ea"/>
                <a:cs typeface="+mn-cs"/>
              </a:rPr>
              <a:t>809 от 9 ноября 2022 г. </a:t>
            </a:r>
            <a:endParaRPr lang="ru-RU" sz="2400" b="1" kern="1200" dirty="0">
              <a:solidFill>
                <a:srgbClr val="C00000"/>
              </a:solidFill>
              <a:latin typeface="Bookman Old Style" panose="02050604050505020204" pitchFamily="18" charset="0"/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5827" y="1130060"/>
            <a:ext cx="11116574" cy="4737339"/>
          </a:xfrm>
        </p:spPr>
        <p:txBody>
          <a:bodyPr/>
          <a:lstStyle/>
          <a:p>
            <a:r>
              <a:rPr lang="ru-RU" b="1" kern="1200" spc="-80" dirty="0">
                <a:solidFill>
                  <a:srgbClr val="C00000"/>
                </a:solidFill>
                <a:latin typeface="Bookman Old Style" panose="02050604050505020204" pitchFamily="18" charset="0"/>
                <a:cs typeface="Segoe UI Semilight" panose="020B0402040204020203" pitchFamily="34" charset="0"/>
              </a:rPr>
              <a:t>Глобальные </a:t>
            </a:r>
            <a:r>
              <a:rPr lang="ru-RU" b="1" kern="1200" spc="-80" dirty="0" smtClean="0">
                <a:solidFill>
                  <a:srgbClr val="C00000"/>
                </a:solidFill>
                <a:latin typeface="Bookman Old Style" panose="02050604050505020204" pitchFamily="18" charset="0"/>
                <a:cs typeface="Segoe UI Semilight" panose="020B0402040204020203" pitchFamily="34" charset="0"/>
              </a:rPr>
              <a:t>компетенции: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ru-RU" sz="2000" b="1" kern="1200" dirty="0">
                <a:latin typeface="Bookman Old Style" panose="02050604050505020204" pitchFamily="18" charset="0"/>
                <a:cs typeface="Segoe UI Semilight" panose="020B0402040204020203" pitchFamily="34" charset="0"/>
              </a:rPr>
              <a:t>Способность критически рассматривать с различных точек зрения проблемы глобального характера и межкультурного </a:t>
            </a:r>
            <a:r>
              <a:rPr lang="ru-RU" sz="2000" b="1" kern="1200" dirty="0" smtClean="0">
                <a:latin typeface="Bookman Old Style" panose="02050604050505020204" pitchFamily="18" charset="0"/>
                <a:cs typeface="Segoe UI Semilight" panose="020B0402040204020203" pitchFamily="34" charset="0"/>
              </a:rPr>
              <a:t>взаимодействия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ru-RU" sz="2000" b="1" kern="1200" dirty="0" smtClean="0">
              <a:latin typeface="Bookman Old Style" panose="02050604050505020204" pitchFamily="18" charset="0"/>
              <a:cs typeface="Segoe UI Semilight" panose="020B0402040204020203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ru-RU" sz="2000" b="1" kern="1200" dirty="0">
                <a:latin typeface="Bookman Old Style" panose="02050604050505020204" pitchFamily="18" charset="0"/>
                <a:cs typeface="Segoe UI Semilight" panose="020B0402040204020203" pitchFamily="34" charset="0"/>
              </a:rPr>
              <a:t>Осознавать различия между людьми (культурные, религиозные, расовые, политические), которые могут влиять на различие в точках </a:t>
            </a:r>
            <a:r>
              <a:rPr lang="ru-RU" sz="2000" b="1" kern="1200" dirty="0" smtClean="0">
                <a:latin typeface="Bookman Old Style" panose="02050604050505020204" pitchFamily="18" charset="0"/>
                <a:cs typeface="Segoe UI Semilight" panose="020B0402040204020203" pitchFamily="34" charset="0"/>
              </a:rPr>
              <a:t>зрения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ru-RU" sz="2000" b="1" kern="1200" dirty="0">
              <a:latin typeface="Bookman Old Style" panose="02050604050505020204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ru-RU" sz="2000" b="1" kern="1200" dirty="0">
                <a:latin typeface="Bookman Old Style" panose="02050604050505020204" pitchFamily="18" charset="0"/>
                <a:cs typeface="Segoe UI Semilight" panose="020B0402040204020203" pitchFamily="34" charset="0"/>
              </a:rPr>
              <a:t>Вступать в открытое , уважительное взаимодействие с другими на основе уважения человеческого достоинства</a:t>
            </a:r>
            <a:endParaRPr lang="ru-RU" sz="2000" b="1" kern="1200" dirty="0">
              <a:latin typeface="Bookman Old Style" panose="02050604050505020204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ru-RU" sz="2000" b="1" kern="1200" dirty="0">
              <a:latin typeface="Bookman Old Style" panose="02050604050505020204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ru-RU" sz="2000" b="1" kern="1200" dirty="0">
                <a:latin typeface="Bookman Old Style" panose="02050604050505020204" pitchFamily="18" charset="0"/>
                <a:cs typeface="Segoe UI Semilight" panose="020B0402040204020203" pitchFamily="34" charset="0"/>
              </a:rPr>
              <a:t>Эффективно действовать индивидуально и в </a:t>
            </a:r>
            <a:r>
              <a:rPr lang="ru-RU" sz="2000" b="1" kern="1200" dirty="0" smtClean="0">
                <a:latin typeface="Bookman Old Style" panose="02050604050505020204" pitchFamily="18" charset="0"/>
                <a:cs typeface="Segoe UI Semilight" panose="020B0402040204020203" pitchFamily="34" charset="0"/>
              </a:rPr>
              <a:t>группах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ru-RU" sz="2000" b="1" kern="1200" dirty="0">
              <a:latin typeface="Bookman Old Style" panose="02050604050505020204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ru-RU" sz="2000" b="1" kern="1200" dirty="0">
                <a:latin typeface="Bookman Old Style" panose="02050604050505020204" pitchFamily="18" charset="0"/>
                <a:cs typeface="Segoe UI Semilight" panose="020B0402040204020203" pitchFamily="34" charset="0"/>
              </a:rPr>
              <a:t>Управлять поведением, быть открытым новому, эмоциональное восприятие нового</a:t>
            </a:r>
            <a:endParaRPr lang="ru-RU" sz="2000" b="1" kern="1200" dirty="0">
              <a:latin typeface="Bookman Old Style" panose="02050604050505020204" pitchFamily="18" charset="0"/>
            </a:endParaRPr>
          </a:p>
          <a:p>
            <a:endParaRPr lang="ru-RU" sz="20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676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91774" y="396816"/>
            <a:ext cx="8709804" cy="664234"/>
          </a:xfrm>
        </p:spPr>
        <p:txBody>
          <a:bodyPr/>
          <a:lstStyle/>
          <a:p>
            <a:pPr lvl="0" algn="ctr"/>
            <a:r>
              <a:rPr lang="ru-RU" sz="3200" b="1" kern="1200" spc="-80" dirty="0">
                <a:solidFill>
                  <a:srgbClr val="C00000"/>
                </a:solidFill>
                <a:latin typeface="Bookman Old Style" panose="02050604050505020204" pitchFamily="18" charset="0"/>
                <a:ea typeface="+mn-ea"/>
                <a:cs typeface="Segoe UI Semilight" panose="020B0402040204020203" pitchFamily="34" charset="0"/>
              </a:rPr>
              <a:t>Традиционные российские </a:t>
            </a:r>
            <a:br>
              <a:rPr lang="ru-RU" sz="3200" b="1" kern="1200" spc="-80" dirty="0">
                <a:solidFill>
                  <a:srgbClr val="C00000"/>
                </a:solidFill>
                <a:latin typeface="Bookman Old Style" panose="02050604050505020204" pitchFamily="18" charset="0"/>
                <a:ea typeface="+mn-ea"/>
                <a:cs typeface="Segoe UI Semilight" panose="020B0402040204020203" pitchFamily="34" charset="0"/>
              </a:rPr>
            </a:br>
            <a:r>
              <a:rPr lang="ru-RU" sz="3200" b="1" kern="1200" spc="-80" dirty="0">
                <a:solidFill>
                  <a:srgbClr val="C00000"/>
                </a:solidFill>
                <a:latin typeface="Bookman Old Style" panose="02050604050505020204" pitchFamily="18" charset="0"/>
                <a:ea typeface="+mn-ea"/>
                <a:cs typeface="Segoe UI Semilight" panose="020B0402040204020203" pitchFamily="34" charset="0"/>
              </a:rPr>
              <a:t>духовно-нравственные ценности</a:t>
            </a:r>
            <a:r>
              <a:rPr lang="ru-RU" sz="3600" b="1" kern="1200" spc="-80" dirty="0">
                <a:solidFill>
                  <a:srgbClr val="005392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/>
            </a:r>
            <a:br>
              <a:rPr lang="ru-RU" sz="3600" b="1" kern="1200" spc="-80" dirty="0">
                <a:solidFill>
                  <a:srgbClr val="005392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061051"/>
            <a:ext cx="10972800" cy="4806350"/>
          </a:xfrm>
        </p:spPr>
        <p:txBody>
          <a:bodyPr/>
          <a:lstStyle/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</a:pPr>
            <a:r>
              <a:rPr lang="ru-RU" sz="2000" b="1" kern="1200" dirty="0">
                <a:solidFill>
                  <a:prstClr val="black"/>
                </a:solidFill>
                <a:latin typeface="Bookman Old Style" panose="02050604050505020204" pitchFamily="18" charset="0"/>
              </a:rPr>
              <a:t>жизнь</a:t>
            </a:r>
          </a:p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</a:pPr>
            <a:r>
              <a:rPr lang="ru-RU" sz="2000" b="1" kern="1200" dirty="0">
                <a:solidFill>
                  <a:prstClr val="black"/>
                </a:solidFill>
                <a:latin typeface="Bookman Old Style" panose="02050604050505020204" pitchFamily="18" charset="0"/>
              </a:rPr>
              <a:t>достоинство</a:t>
            </a:r>
          </a:p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</a:pPr>
            <a:r>
              <a:rPr lang="ru-RU" sz="2000" b="1" kern="1200" dirty="0">
                <a:solidFill>
                  <a:prstClr val="black"/>
                </a:solidFill>
                <a:latin typeface="Bookman Old Style" panose="02050604050505020204" pitchFamily="18" charset="0"/>
              </a:rPr>
              <a:t>права и свободы человека</a:t>
            </a:r>
          </a:p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</a:pPr>
            <a:r>
              <a:rPr lang="ru-RU" sz="2000" b="1" kern="1200" dirty="0">
                <a:solidFill>
                  <a:prstClr val="black"/>
                </a:solidFill>
                <a:latin typeface="Bookman Old Style" panose="02050604050505020204" pitchFamily="18" charset="0"/>
              </a:rPr>
              <a:t>патриотизм</a:t>
            </a:r>
          </a:p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</a:pPr>
            <a:r>
              <a:rPr lang="ru-RU" sz="2000" b="1" kern="1200" dirty="0">
                <a:solidFill>
                  <a:prstClr val="black"/>
                </a:solidFill>
                <a:latin typeface="Bookman Old Style" panose="02050604050505020204" pitchFamily="18" charset="0"/>
              </a:rPr>
              <a:t>гражданственность</a:t>
            </a:r>
          </a:p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</a:pPr>
            <a:r>
              <a:rPr lang="ru-RU" sz="2000" b="1" kern="1200" dirty="0">
                <a:solidFill>
                  <a:prstClr val="black"/>
                </a:solidFill>
                <a:latin typeface="Bookman Old Style" panose="02050604050505020204" pitchFamily="18" charset="0"/>
              </a:rPr>
              <a:t>служение Отечеству и ответственность за его судьбу</a:t>
            </a:r>
          </a:p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</a:pPr>
            <a:r>
              <a:rPr lang="ru-RU" sz="2000" b="1" kern="1200" dirty="0">
                <a:solidFill>
                  <a:prstClr val="black"/>
                </a:solidFill>
                <a:latin typeface="Bookman Old Style" panose="02050604050505020204" pitchFamily="18" charset="0"/>
              </a:rPr>
              <a:t>высокие нравственные идеалы</a:t>
            </a:r>
          </a:p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</a:pPr>
            <a:r>
              <a:rPr lang="ru-RU" sz="2000" b="1" kern="1200" dirty="0">
                <a:solidFill>
                  <a:prstClr val="black"/>
                </a:solidFill>
                <a:latin typeface="Bookman Old Style" panose="02050604050505020204" pitchFamily="18" charset="0"/>
              </a:rPr>
              <a:t>крепкая семья</a:t>
            </a:r>
          </a:p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</a:pPr>
            <a:r>
              <a:rPr lang="ru-RU" sz="2000" b="1" kern="1200" dirty="0">
                <a:solidFill>
                  <a:prstClr val="black"/>
                </a:solidFill>
                <a:latin typeface="Bookman Old Style" panose="02050604050505020204" pitchFamily="18" charset="0"/>
              </a:rPr>
              <a:t>созидательный труд</a:t>
            </a:r>
          </a:p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</a:pPr>
            <a:r>
              <a:rPr lang="ru-RU" sz="2000" b="1" kern="1200" dirty="0">
                <a:solidFill>
                  <a:prstClr val="black"/>
                </a:solidFill>
                <a:latin typeface="Bookman Old Style" panose="02050604050505020204" pitchFamily="18" charset="0"/>
              </a:rPr>
              <a:t>приоритет духовного над материальным</a:t>
            </a:r>
          </a:p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</a:pPr>
            <a:r>
              <a:rPr lang="ru-RU" sz="2000" b="1" kern="1200" dirty="0">
                <a:solidFill>
                  <a:prstClr val="black"/>
                </a:solidFill>
                <a:latin typeface="Bookman Old Style" panose="02050604050505020204" pitchFamily="18" charset="0"/>
              </a:rPr>
              <a:t>гуманизм</a:t>
            </a:r>
          </a:p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</a:pPr>
            <a:r>
              <a:rPr lang="ru-RU" sz="2000" b="1" kern="1200" dirty="0">
                <a:solidFill>
                  <a:prstClr val="black"/>
                </a:solidFill>
                <a:latin typeface="Bookman Old Style" panose="02050604050505020204" pitchFamily="18" charset="0"/>
              </a:rPr>
              <a:t>милосердие</a:t>
            </a:r>
          </a:p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</a:pPr>
            <a:r>
              <a:rPr lang="ru-RU" sz="2000" b="1" kern="1200" dirty="0">
                <a:solidFill>
                  <a:prstClr val="black"/>
                </a:solidFill>
                <a:latin typeface="Bookman Old Style" panose="02050604050505020204" pitchFamily="18" charset="0"/>
              </a:rPr>
              <a:t>справедливость</a:t>
            </a:r>
          </a:p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</a:pPr>
            <a:r>
              <a:rPr lang="ru-RU" sz="2000" b="1" kern="1200" dirty="0">
                <a:solidFill>
                  <a:prstClr val="black"/>
                </a:solidFill>
                <a:latin typeface="Bookman Old Style" panose="02050604050505020204" pitchFamily="18" charset="0"/>
              </a:rPr>
              <a:t>коллективизм</a:t>
            </a:r>
          </a:p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</a:pPr>
            <a:r>
              <a:rPr lang="ru-RU" sz="2000" b="1" kern="1200" dirty="0">
                <a:solidFill>
                  <a:prstClr val="black"/>
                </a:solidFill>
                <a:latin typeface="Bookman Old Style" panose="02050604050505020204" pitchFamily="18" charset="0"/>
              </a:rPr>
              <a:t>взаимопомощь и взаимоуважение</a:t>
            </a:r>
          </a:p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</a:pPr>
            <a:r>
              <a:rPr lang="ru-RU" sz="2000" b="1" kern="1200" dirty="0">
                <a:solidFill>
                  <a:prstClr val="black"/>
                </a:solidFill>
                <a:latin typeface="Bookman Old Style" panose="02050604050505020204" pitchFamily="18" charset="0"/>
              </a:rPr>
              <a:t>историческая память и преемственность поколений</a:t>
            </a:r>
          </a:p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</a:pPr>
            <a:r>
              <a:rPr lang="ru-RU" sz="2000" b="1" kern="1200" dirty="0">
                <a:solidFill>
                  <a:prstClr val="black"/>
                </a:solidFill>
                <a:latin typeface="Bookman Old Style" panose="02050604050505020204" pitchFamily="18" charset="0"/>
              </a:rPr>
              <a:t>единство народов России</a:t>
            </a:r>
          </a:p>
          <a:p>
            <a:pPr marL="0" lvl="0" indent="0" algn="r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1800" i="1" kern="1200" dirty="0">
                <a:solidFill>
                  <a:prstClr val="black"/>
                </a:solidFill>
                <a:latin typeface="Calibri"/>
              </a:rPr>
              <a:t>Указ Президента РФ от 09.11.2022 г. № 809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77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24022" y="457201"/>
            <a:ext cx="9158377" cy="948906"/>
          </a:xfrm>
        </p:spPr>
        <p:txBody>
          <a:bodyPr/>
          <a:lstStyle/>
          <a:p>
            <a:pPr lvl="0"/>
            <a:r>
              <a:rPr lang="ru-RU" sz="3200" b="1" kern="1200" spc="-80" dirty="0">
                <a:solidFill>
                  <a:srgbClr val="C00000"/>
                </a:solidFill>
                <a:latin typeface="Bookman Old Style" panose="02050604050505020204" pitchFamily="18" charset="0"/>
                <a:ea typeface="+mn-ea"/>
                <a:cs typeface="Segoe UI Semilight" panose="020B0402040204020203" pitchFamily="34" charset="0"/>
              </a:rPr>
              <a:t>Решение проблем в области сохранения и укрепления традиционных ценностей</a:t>
            </a:r>
            <a:r>
              <a:rPr lang="ru-RU" sz="3600" b="1" kern="1200" spc="-80" dirty="0">
                <a:solidFill>
                  <a:srgbClr val="005392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/>
            </a:r>
            <a:br>
              <a:rPr lang="ru-RU" sz="3600" b="1" kern="1200" spc="-80" dirty="0">
                <a:solidFill>
                  <a:srgbClr val="005392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9176" y="1293963"/>
            <a:ext cx="11671541" cy="4573438"/>
          </a:xfrm>
        </p:spPr>
        <p:txBody>
          <a:bodyPr/>
          <a:lstStyle/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2000" b="1" kern="1200" dirty="0" smtClean="0">
                <a:solidFill>
                  <a:prstClr val="black"/>
                </a:solidFill>
                <a:latin typeface="Bookman Old Style" panose="02050604050505020204" pitchFamily="18" charset="0"/>
              </a:rPr>
              <a:t>п. 19:  д</a:t>
            </a:r>
            <a:r>
              <a:rPr lang="ru-RU" sz="2000" b="1" kern="1200" dirty="0">
                <a:solidFill>
                  <a:prstClr val="black"/>
                </a:solidFill>
                <a:latin typeface="Bookman Old Style" panose="02050604050505020204" pitchFamily="18" charset="0"/>
              </a:rPr>
              <a:t>) совершенствование форм и методов воспитания и образования детей и молодёжи в соответствии с целями государственной политики по сохранению и укреплению традиционных ценностей…</a:t>
            </a:r>
          </a:p>
          <a:p>
            <a:pPr marL="0" lvl="0" indent="0" algn="r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2000" i="1" kern="1200" dirty="0" smtClean="0">
                <a:solidFill>
                  <a:prstClr val="black"/>
                </a:solidFill>
                <a:latin typeface="Bookman Old Style" panose="02050604050505020204" pitchFamily="18" charset="0"/>
              </a:rPr>
              <a:t>Указ </a:t>
            </a:r>
            <a:r>
              <a:rPr lang="ru-RU" sz="2000" i="1" kern="1200" dirty="0">
                <a:solidFill>
                  <a:prstClr val="black"/>
                </a:solidFill>
                <a:latin typeface="Bookman Old Style" panose="02050604050505020204" pitchFamily="18" charset="0"/>
              </a:rPr>
              <a:t>Президента РФ от 09.11.2022 г. № 809</a:t>
            </a:r>
          </a:p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2000" b="1" kern="1200" dirty="0">
                <a:solidFill>
                  <a:prstClr val="black"/>
                </a:solidFill>
                <a:latin typeface="Bookman Old Style" panose="02050604050505020204" pitchFamily="18" charset="0"/>
              </a:rPr>
              <a:t>п. 21: …формирование высоконравственной личности, воспитанной в духе уважения к традиционным ценностям, обладающей актуальными знаниями и умениями, способной реализовывать свой потенциал в условиях современного общества, готовой к мирному созиданию и защите Отечества. </a:t>
            </a:r>
            <a:r>
              <a:rPr lang="ru-RU" sz="2000" b="1" kern="1200" dirty="0" smtClean="0">
                <a:solidFill>
                  <a:prstClr val="black"/>
                </a:solidFill>
                <a:latin typeface="Bookman Old Style" panose="02050604050505020204" pitchFamily="18" charset="0"/>
              </a:rPr>
              <a:t>                                        </a:t>
            </a:r>
            <a:r>
              <a:rPr lang="ru-RU" sz="2000" b="1" kern="1200" dirty="0" smtClean="0">
                <a:solidFill>
                  <a:prstClr val="black"/>
                </a:solidFill>
                <a:latin typeface="Bookman Old Style" panose="02050604050505020204" pitchFamily="18" charset="0"/>
              </a:rPr>
              <a:t>            </a:t>
            </a:r>
            <a:r>
              <a:rPr lang="ru-RU" sz="2000" i="1" kern="1200" dirty="0" smtClean="0">
                <a:solidFill>
                  <a:prstClr val="black"/>
                </a:solidFill>
                <a:latin typeface="Bookman Old Style" panose="02050604050505020204" pitchFamily="18" charset="0"/>
              </a:rPr>
              <a:t>Указ </a:t>
            </a:r>
            <a:r>
              <a:rPr lang="ru-RU" sz="2000" i="1" kern="1200" dirty="0">
                <a:solidFill>
                  <a:prstClr val="black"/>
                </a:solidFill>
                <a:latin typeface="Bookman Old Style" panose="02050604050505020204" pitchFamily="18" charset="0"/>
              </a:rPr>
              <a:t>Президента РФ от 09.11.2022 г. № 809</a:t>
            </a:r>
          </a:p>
          <a:p>
            <a:pPr marL="0" lvl="0" indent="0" algn="r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ru-RU" sz="2000" i="1" kern="1200" dirty="0">
              <a:solidFill>
                <a:prstClr val="black"/>
              </a:solidFill>
              <a:latin typeface="Bookman Old Style" panose="02050604050505020204" pitchFamily="18" charset="0"/>
            </a:endParaRPr>
          </a:p>
          <a:p>
            <a:pPr marL="0" lvl="0" indent="0" algn="ctr">
              <a:spcBef>
                <a:spcPct val="0"/>
              </a:spcBef>
              <a:buClrTx/>
              <a:buSzTx/>
              <a:buNone/>
            </a:pPr>
            <a:r>
              <a:rPr lang="ru-RU" sz="2800" b="1" kern="1200" spc="-80" dirty="0">
                <a:solidFill>
                  <a:srgbClr val="C00000"/>
                </a:solidFill>
                <a:latin typeface="Bookman Old Style" panose="02050604050505020204" pitchFamily="18" charset="0"/>
                <a:cs typeface="Segoe UI Semilight" panose="020B0402040204020203" pitchFamily="34" charset="0"/>
              </a:rPr>
              <a:t>Ключевой инструмент государственной </a:t>
            </a:r>
            <a:r>
              <a:rPr lang="ru-RU" sz="2800" b="1" kern="1200" spc="-80" dirty="0" smtClean="0">
                <a:solidFill>
                  <a:srgbClr val="C00000"/>
                </a:solidFill>
                <a:latin typeface="Bookman Old Style" panose="02050604050505020204" pitchFamily="18" charset="0"/>
                <a:cs typeface="Segoe UI Semilight" panose="020B0402040204020203" pitchFamily="34" charset="0"/>
              </a:rPr>
              <a:t>политики</a:t>
            </a:r>
          </a:p>
          <a:p>
            <a:pPr marL="0" lvl="0" indent="0" algn="ctr">
              <a:spcBef>
                <a:spcPct val="0"/>
              </a:spcBef>
              <a:buClrTx/>
              <a:buSzTx/>
              <a:buNone/>
            </a:pPr>
            <a:r>
              <a:rPr lang="ru-RU" sz="2800" b="1" kern="1200" spc="-80" dirty="0" smtClean="0">
                <a:solidFill>
                  <a:srgbClr val="C00000"/>
                </a:solidFill>
                <a:latin typeface="Bookman Old Style" panose="02050604050505020204" pitchFamily="18" charset="0"/>
                <a:cs typeface="Segoe UI Semilight" panose="020B0402040204020203" pitchFamily="34" charset="0"/>
              </a:rPr>
              <a:t> </a:t>
            </a:r>
            <a:r>
              <a:rPr lang="ru-RU" sz="2800" b="1" kern="1200" spc="-80" dirty="0">
                <a:solidFill>
                  <a:srgbClr val="C00000"/>
                </a:solidFill>
                <a:latin typeface="Bookman Old Style" panose="02050604050505020204" pitchFamily="18" charset="0"/>
                <a:cs typeface="Segoe UI Semilight" panose="020B0402040204020203" pitchFamily="34" charset="0"/>
              </a:rPr>
              <a:t>в области образования</a:t>
            </a:r>
          </a:p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2000" b="1" kern="1200" dirty="0">
                <a:solidFill>
                  <a:prstClr val="black"/>
                </a:solidFill>
                <a:latin typeface="Bookman Old Style" panose="02050604050505020204" pitchFamily="18" charset="0"/>
              </a:rPr>
              <a:t>п. 24</a:t>
            </a:r>
            <a:r>
              <a:rPr lang="ru-RU" sz="2400" b="1" kern="1200" dirty="0">
                <a:solidFill>
                  <a:prstClr val="black"/>
                </a:solidFill>
                <a:latin typeface="Bookman Old Style" panose="02050604050505020204" pitchFamily="18" charset="0"/>
              </a:rPr>
              <a:t>: д) воспитание в духе уважения к традиционным ценностям</a:t>
            </a:r>
          </a:p>
          <a:p>
            <a:pPr marL="0" lvl="0" indent="0" algn="r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2000" i="1" kern="1200" dirty="0" smtClean="0">
                <a:solidFill>
                  <a:prstClr val="black"/>
                </a:solidFill>
                <a:latin typeface="Bookman Old Style" panose="02050604050505020204" pitchFamily="18" charset="0"/>
              </a:rPr>
              <a:t>Указ </a:t>
            </a:r>
            <a:r>
              <a:rPr lang="ru-RU" sz="2000" i="1" kern="1200" dirty="0">
                <a:solidFill>
                  <a:prstClr val="black"/>
                </a:solidFill>
                <a:latin typeface="Bookman Old Style" panose="02050604050505020204" pitchFamily="18" charset="0"/>
              </a:rPr>
              <a:t>Президента РФ от 09.11.2022 г. № 809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951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8227" y="465826"/>
            <a:ext cx="10972800" cy="621102"/>
          </a:xfrm>
        </p:spPr>
        <p:txBody>
          <a:bodyPr/>
          <a:lstStyle/>
          <a:p>
            <a:pPr algn="ctr"/>
            <a:r>
              <a:rPr lang="ru-RU" sz="32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ЕДИНОЕ ОБРАЗОВАТЕЛЬНОЕ ПРОСТРАНСТВО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5864" y="1526875"/>
            <a:ext cx="10972800" cy="4986068"/>
          </a:xfrm>
        </p:spPr>
        <p:txBody>
          <a:bodyPr/>
          <a:lstStyle/>
          <a:p>
            <a:r>
              <a:rPr lang="ru-RU" sz="2000" b="1" i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ФЕДЕРАЛЬНЫЙ ГОСУДАРСТВЕННЫЙ ОБРАЗОВАТЕЛЬНЫЙ СТАНДАРТ (ФГОС) </a:t>
            </a:r>
            <a:r>
              <a:rPr lang="ru-RU" sz="2000" dirty="0" smtClean="0">
                <a:latin typeface="Bookman Old Style" panose="02050604050505020204" pitchFamily="18" charset="0"/>
              </a:rPr>
              <a:t>НОО;ООО;СОО</a:t>
            </a:r>
          </a:p>
          <a:p>
            <a:r>
              <a:rPr lang="ru-RU" sz="2000" dirty="0" smtClean="0">
                <a:latin typeface="Bookman Old Style" panose="02050604050505020204" pitchFamily="18" charset="0"/>
              </a:rPr>
              <a:t>  </a:t>
            </a:r>
            <a:r>
              <a:rPr lang="ru-RU" sz="2000" b="1" i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ФЕДЕРАЛЬНАЯ ОБРАЗОВАТЕЛЬНАЯ  ПРОГРАММА (ФОП) </a:t>
            </a:r>
            <a:r>
              <a:rPr lang="ru-RU" sz="2000" dirty="0" smtClean="0">
                <a:latin typeface="Bookman Old Style" panose="02050604050505020204" pitchFamily="18" charset="0"/>
              </a:rPr>
              <a:t>НОО;ООО; СОО</a:t>
            </a:r>
          </a:p>
          <a:p>
            <a:r>
              <a:rPr lang="ru-RU" sz="20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СОДЕРЖАТЕЛЬНОЕ  ОБЕСПЕЧЕНИЕ:</a:t>
            </a:r>
          </a:p>
          <a:p>
            <a:r>
              <a:rPr lang="ru-RU" sz="2000" dirty="0" smtClean="0">
                <a:latin typeface="Bookman Old Style" panose="02050604050505020204" pitchFamily="18" charset="0"/>
              </a:rPr>
              <a:t>100 РАБОЧИХ ПРОГРАММ ПО УЧЕБНЫМ ПРЕДМЕТАМ 1-11 КЛАСС</a:t>
            </a:r>
          </a:p>
          <a:p>
            <a:r>
              <a:rPr lang="ru-RU" sz="2000" dirty="0" smtClean="0">
                <a:latin typeface="Bookman Old Style" panose="02050604050505020204" pitchFamily="18" charset="0"/>
              </a:rPr>
              <a:t>12 РАБОЧИХ ПРОГРАММ ПО ВНЕУРОЧНОЙ ДЕЯТЕЛЬНОСТИ</a:t>
            </a:r>
          </a:p>
          <a:p>
            <a:pPr lvl="0">
              <a:buClr>
                <a:srgbClr val="00007D"/>
              </a:buClr>
            </a:pPr>
            <a:r>
              <a:rPr lang="ru-RU" sz="2000" dirty="0">
                <a:solidFill>
                  <a:srgbClr val="000000"/>
                </a:solidFill>
                <a:latin typeface="Bookman Old Style" panose="02050604050505020204" pitchFamily="18" charset="0"/>
              </a:rPr>
              <a:t>38 МЕТОДИЧЕСКИХ </a:t>
            </a:r>
            <a:r>
              <a:rPr lang="ru-RU" sz="2000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ПОСОБИЙ  </a:t>
            </a:r>
          </a:p>
          <a:p>
            <a:pPr lvl="0">
              <a:buClr>
                <a:srgbClr val="00007D"/>
              </a:buClr>
            </a:pPr>
            <a:r>
              <a:rPr lang="ru-RU" sz="2000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(</a:t>
            </a:r>
            <a:r>
              <a:rPr lang="ru-RU" sz="2000" dirty="0">
                <a:solidFill>
                  <a:srgbClr val="000000"/>
                </a:solidFill>
                <a:latin typeface="Bookman Old Style" panose="02050604050505020204" pitchFamily="18" charset="0"/>
              </a:rPr>
              <a:t>Разработаны и размещены на </a:t>
            </a:r>
            <a:r>
              <a:rPr lang="ru-RU" sz="2000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портале Единое содержание общего образования </a:t>
            </a:r>
            <a:r>
              <a:rPr lang="ru-RU" sz="20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https://edsoo.ru/</a:t>
            </a:r>
          </a:p>
          <a:p>
            <a:pPr lvl="0">
              <a:buClr>
                <a:srgbClr val="00007D"/>
              </a:buClr>
            </a:pPr>
            <a:endParaRPr lang="ru-RU" sz="2000" dirty="0" smtClean="0">
              <a:latin typeface="Bookman Old Style" panose="02050604050505020204" pitchFamily="18" charset="0"/>
            </a:endParaRPr>
          </a:p>
          <a:p>
            <a:r>
              <a:rPr lang="ru-RU" sz="20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ИНСТРУМЕНТЫ</a:t>
            </a:r>
            <a:r>
              <a:rPr lang="ru-RU" sz="2000" dirty="0" smtClean="0">
                <a:latin typeface="Bookman Old Style" panose="02050604050505020204" pitchFamily="18" charset="0"/>
              </a:rPr>
              <a:t>:</a:t>
            </a:r>
          </a:p>
          <a:p>
            <a:r>
              <a:rPr lang="ru-RU" sz="2000" dirty="0" smtClean="0">
                <a:latin typeface="Bookman Old Style" panose="02050604050505020204" pitchFamily="18" charset="0"/>
              </a:rPr>
              <a:t> ЕДИНЫЙ КОНСТРУКТОР РАБОЧИХ ПРОГРАММ И УЧЕБНЫХ ПЛАНОВ</a:t>
            </a:r>
          </a:p>
          <a:p>
            <a:r>
              <a:rPr lang="ru-RU" sz="2000" dirty="0" smtClean="0">
                <a:latin typeface="Bookman Old Style" panose="02050604050505020204" pitchFamily="18" charset="0"/>
              </a:rPr>
              <a:t>УТВЕРЖДЕН ФЕДЕРАЛЬНЫЙ ПЕРЕЧЕНЬ УЧЕБНИКОВ</a:t>
            </a:r>
          </a:p>
        </p:txBody>
      </p:sp>
    </p:spTree>
    <p:extLst>
      <p:ext uri="{BB962C8B-B14F-4D97-AF65-F5344CB8AC3E}">
        <p14:creationId xmlns:p14="http://schemas.microsoft.com/office/powerpoint/2010/main" val="208761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1448</TotalTime>
  <Words>1799</Words>
  <Application>Microsoft Office PowerPoint</Application>
  <PresentationFormat>Широкоэкранный</PresentationFormat>
  <Paragraphs>235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40" baseType="lpstr">
      <vt:lpstr>Arial</vt:lpstr>
      <vt:lpstr>Arial Black</vt:lpstr>
      <vt:lpstr>Bookman Old Style</vt:lpstr>
      <vt:lpstr>Calibri</vt:lpstr>
      <vt:lpstr>Merriweather</vt:lpstr>
      <vt:lpstr>Noto Sans Light</vt:lpstr>
      <vt:lpstr>Segoe UI Semilight</vt:lpstr>
      <vt:lpstr>Symbol</vt:lpstr>
      <vt:lpstr>Tahoma</vt:lpstr>
      <vt:lpstr>Times New Roman</vt:lpstr>
      <vt:lpstr>Wingdings</vt:lpstr>
      <vt:lpstr>Пиксел</vt:lpstr>
      <vt:lpstr> Мониторинговые исследования как инструмент управления качеством образования в начальной школе. Формы и методы педагогической диагностики.</vt:lpstr>
      <vt:lpstr>Презентация PowerPoint</vt:lpstr>
      <vt:lpstr>Единое образовательное пространство - это система, включающая в себя следующие структурные элементы: </vt:lpstr>
      <vt:lpstr>ЕДИНОЕ ОБРАЗОВАТЕЛЬНОЕ ПРОСТРАНСТВО </vt:lpstr>
      <vt:lpstr>Суверенная системы образования  в Российской Федерации </vt:lpstr>
      <vt:lpstr>Указ Президента Российской Федерации №809 от 9 ноября 2022 г. </vt:lpstr>
      <vt:lpstr>Традиционные российские  духовно-нравственные ценности </vt:lpstr>
      <vt:lpstr>Решение проблем в области сохранения и укрепления традиционных ценностей </vt:lpstr>
      <vt:lpstr>ЕДИНОЕ ОБРАЗОВАТЕЛЬНОЕ ПРОСТРАНСТВО</vt:lpstr>
      <vt:lpstr>ФЕДЕРАЛЬНЫЕ ОБРАЗОВАТЕЛЬНЫЕ ПРОГРАММЫ (ФОПы)</vt:lpstr>
      <vt:lpstr>Федеральная образовательная программа (ФОП) </vt:lpstr>
      <vt:lpstr>ОБЯЗАТЕЛЬНЫЕ ФЕДЕРАЛЬНЫЕ РАБОЧИЕ ПРОГРАММЫ ПО УЧЕБНЫМ ПРЕДМЕТАМ</vt:lpstr>
      <vt:lpstr>ФОП НОО</vt:lpstr>
      <vt:lpstr>ФОП НОО </vt:lpstr>
      <vt:lpstr>Начальное общее образование 1 – 4 классы </vt:lpstr>
      <vt:lpstr>Презентация PowerPoint</vt:lpstr>
      <vt:lpstr>Предметом системы оценки качества образования являются: </vt:lpstr>
      <vt:lpstr>Мониторинг как механизм управления</vt:lpstr>
      <vt:lpstr>Презентация PowerPoint</vt:lpstr>
      <vt:lpstr>Мониторинговые исследования как инструмент управления качеством образования</vt:lpstr>
      <vt:lpstr>Презентация PowerPoint</vt:lpstr>
      <vt:lpstr>Функции педагогической оценки.</vt:lpstr>
      <vt:lpstr>Виды педагогических оценок.</vt:lpstr>
      <vt:lpstr>Письмо Минпросвещения России от 13.01.2023 N 03-49 "О направлении методических рекомендаций (вместе с Методическими рекомендациями по системе оценки достижения обучающимися планируемых результатов освоения программ начального общего, основного общего и среднего общего образования)" </vt:lpstr>
      <vt:lpstr>Письмо Минпросвещения России от 13.01.2023 N 03-49 "О направлении методических рекомендаций (вместе с Методическими рекомендациями по системе оценки достижения обучающимися планируемых результатов освоения программ начального общего, основного общего и среднего общего образования)" </vt:lpstr>
      <vt:lpstr>Письмо Минпросвещения России от 13.01.2023 N 03-49 "О направлении методических рекомендаций (вместе с Методическими рекомендациями по системе оценки достижения обучающимися планируемых результатов освоения программ начального общего, основного общего и среднего общего образования)" </vt:lpstr>
      <vt:lpstr>ФГОС НОО-2021:</vt:lpstr>
      <vt:lpstr>ФОП НОО-2022: п.19. Система оценки достижения планируемых результатов освоения  ФОП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Русанова Мария Станиславовна</dc:creator>
  <cp:lastModifiedBy>МБОУ СШ№22</cp:lastModifiedBy>
  <cp:revision>133</cp:revision>
  <dcterms:created xsi:type="dcterms:W3CDTF">2023-03-06T09:12:13Z</dcterms:created>
  <dcterms:modified xsi:type="dcterms:W3CDTF">2023-04-06T01:24:19Z</dcterms:modified>
</cp:coreProperties>
</file>